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2" r:id="rId2"/>
    <p:sldId id="328" r:id="rId3"/>
    <p:sldId id="344" r:id="rId4"/>
    <p:sldId id="389" r:id="rId5"/>
    <p:sldId id="369" r:id="rId6"/>
    <p:sldId id="371" r:id="rId7"/>
    <p:sldId id="390" r:id="rId8"/>
    <p:sldId id="391" r:id="rId9"/>
    <p:sldId id="392" r:id="rId10"/>
    <p:sldId id="393" r:id="rId11"/>
    <p:sldId id="377" r:id="rId12"/>
    <p:sldId id="395" r:id="rId13"/>
    <p:sldId id="396" r:id="rId14"/>
    <p:sldId id="397" r:id="rId15"/>
    <p:sldId id="398" r:id="rId16"/>
    <p:sldId id="399" r:id="rId17"/>
    <p:sldId id="400" r:id="rId18"/>
    <p:sldId id="401" r:id="rId19"/>
    <p:sldId id="402" r:id="rId20"/>
    <p:sldId id="403" r:id="rId21"/>
    <p:sldId id="40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mad ameer" initials="Ha" lastIdx="1" clrIdx="0">
    <p:extLst>
      <p:ext uri="{19B8F6BF-5375-455C-9EA6-DF929625EA0E}">
        <p15:presenceInfo xmlns:p15="http://schemas.microsoft.com/office/powerpoint/2012/main" userId="ce9783c20842730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3" d="100"/>
          <a:sy n="83" d="100"/>
        </p:scale>
        <p:origin x="6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9AF09-0C0D-4551-810F-9DE09E5B20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4CB085-B142-473F-8808-E3F6BEC290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E56D37-AC77-4748-A337-90957AFF3326}"/>
              </a:ext>
            </a:extLst>
          </p:cNvPr>
          <p:cNvSpPr>
            <a:spLocks noGrp="1"/>
          </p:cNvSpPr>
          <p:nvPr>
            <p:ph type="dt" sz="half" idx="10"/>
          </p:nvPr>
        </p:nvSpPr>
        <p:spPr/>
        <p:txBody>
          <a:bodyPr/>
          <a:lstStyle/>
          <a:p>
            <a:fld id="{14901A58-323E-4A4A-993E-24A8F121F36A}" type="datetimeFigureOut">
              <a:rPr lang="en-US" smtClean="0"/>
              <a:t>12/24/2020</a:t>
            </a:fld>
            <a:endParaRPr lang="en-US"/>
          </a:p>
        </p:txBody>
      </p:sp>
      <p:sp>
        <p:nvSpPr>
          <p:cNvPr id="5" name="Footer Placeholder 4">
            <a:extLst>
              <a:ext uri="{FF2B5EF4-FFF2-40B4-BE49-F238E27FC236}">
                <a16:creationId xmlns:a16="http://schemas.microsoft.com/office/drawing/2014/main" id="{9644BDEB-9F16-4DEB-95F3-BD2749A64C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C6035-4476-4087-B9AE-A1C86F5877AE}"/>
              </a:ext>
            </a:extLst>
          </p:cNvPr>
          <p:cNvSpPr>
            <a:spLocks noGrp="1"/>
          </p:cNvSpPr>
          <p:nvPr>
            <p:ph type="sldNum" sz="quarter" idx="12"/>
          </p:nvPr>
        </p:nvSpPr>
        <p:spPr/>
        <p:txBody>
          <a:bodyPr/>
          <a:lstStyle/>
          <a:p>
            <a:fld id="{BC894CD5-09D2-4891-9401-7B288A15C7E6}" type="slidenum">
              <a:rPr lang="en-US" smtClean="0"/>
              <a:t>‹#›</a:t>
            </a:fld>
            <a:endParaRPr lang="en-US"/>
          </a:p>
        </p:txBody>
      </p:sp>
    </p:spTree>
    <p:extLst>
      <p:ext uri="{BB962C8B-B14F-4D97-AF65-F5344CB8AC3E}">
        <p14:creationId xmlns:p14="http://schemas.microsoft.com/office/powerpoint/2010/main" val="3457930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A62D-2883-4807-9FDC-419EFC62D8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4249C2-6E23-41A6-AB77-8ABB939B20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3C2621-A7DC-4C82-AA67-50CF6517C6C6}"/>
              </a:ext>
            </a:extLst>
          </p:cNvPr>
          <p:cNvSpPr>
            <a:spLocks noGrp="1"/>
          </p:cNvSpPr>
          <p:nvPr>
            <p:ph type="dt" sz="half" idx="10"/>
          </p:nvPr>
        </p:nvSpPr>
        <p:spPr/>
        <p:txBody>
          <a:bodyPr/>
          <a:lstStyle/>
          <a:p>
            <a:fld id="{14901A58-323E-4A4A-993E-24A8F121F36A}" type="datetimeFigureOut">
              <a:rPr lang="en-US" smtClean="0"/>
              <a:t>12/24/2020</a:t>
            </a:fld>
            <a:endParaRPr lang="en-US"/>
          </a:p>
        </p:txBody>
      </p:sp>
      <p:sp>
        <p:nvSpPr>
          <p:cNvPr id="5" name="Footer Placeholder 4">
            <a:extLst>
              <a:ext uri="{FF2B5EF4-FFF2-40B4-BE49-F238E27FC236}">
                <a16:creationId xmlns:a16="http://schemas.microsoft.com/office/drawing/2014/main" id="{D0C247CA-1430-4234-B437-FEFE8340A1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E7B353-9E07-4762-9F40-550085EA40B1}"/>
              </a:ext>
            </a:extLst>
          </p:cNvPr>
          <p:cNvSpPr>
            <a:spLocks noGrp="1"/>
          </p:cNvSpPr>
          <p:nvPr>
            <p:ph type="sldNum" sz="quarter" idx="12"/>
          </p:nvPr>
        </p:nvSpPr>
        <p:spPr/>
        <p:txBody>
          <a:bodyPr/>
          <a:lstStyle/>
          <a:p>
            <a:fld id="{BC894CD5-09D2-4891-9401-7B288A15C7E6}" type="slidenum">
              <a:rPr lang="en-US" smtClean="0"/>
              <a:t>‹#›</a:t>
            </a:fld>
            <a:endParaRPr lang="en-US"/>
          </a:p>
        </p:txBody>
      </p:sp>
    </p:spTree>
    <p:extLst>
      <p:ext uri="{BB962C8B-B14F-4D97-AF65-F5344CB8AC3E}">
        <p14:creationId xmlns:p14="http://schemas.microsoft.com/office/powerpoint/2010/main" val="659334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AD74F2-156A-4F30-B48F-36A447831F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FC68D4-CCDB-4263-95B9-0647E7F9BB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482557-23A0-4F9A-A787-1F2D6E59DC8D}"/>
              </a:ext>
            </a:extLst>
          </p:cNvPr>
          <p:cNvSpPr>
            <a:spLocks noGrp="1"/>
          </p:cNvSpPr>
          <p:nvPr>
            <p:ph type="dt" sz="half" idx="10"/>
          </p:nvPr>
        </p:nvSpPr>
        <p:spPr/>
        <p:txBody>
          <a:bodyPr/>
          <a:lstStyle/>
          <a:p>
            <a:fld id="{14901A58-323E-4A4A-993E-24A8F121F36A}" type="datetimeFigureOut">
              <a:rPr lang="en-US" smtClean="0"/>
              <a:t>12/24/2020</a:t>
            </a:fld>
            <a:endParaRPr lang="en-US"/>
          </a:p>
        </p:txBody>
      </p:sp>
      <p:sp>
        <p:nvSpPr>
          <p:cNvPr id="5" name="Footer Placeholder 4">
            <a:extLst>
              <a:ext uri="{FF2B5EF4-FFF2-40B4-BE49-F238E27FC236}">
                <a16:creationId xmlns:a16="http://schemas.microsoft.com/office/drawing/2014/main" id="{777C4AE5-4DD4-4A3E-A51A-112F80369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80C0DC-824F-4444-B488-A64C07753656}"/>
              </a:ext>
            </a:extLst>
          </p:cNvPr>
          <p:cNvSpPr>
            <a:spLocks noGrp="1"/>
          </p:cNvSpPr>
          <p:nvPr>
            <p:ph type="sldNum" sz="quarter" idx="12"/>
          </p:nvPr>
        </p:nvSpPr>
        <p:spPr/>
        <p:txBody>
          <a:bodyPr/>
          <a:lstStyle/>
          <a:p>
            <a:fld id="{BC894CD5-09D2-4891-9401-7B288A15C7E6}" type="slidenum">
              <a:rPr lang="en-US" smtClean="0"/>
              <a:t>‹#›</a:t>
            </a:fld>
            <a:endParaRPr lang="en-US"/>
          </a:p>
        </p:txBody>
      </p:sp>
    </p:spTree>
    <p:extLst>
      <p:ext uri="{BB962C8B-B14F-4D97-AF65-F5344CB8AC3E}">
        <p14:creationId xmlns:p14="http://schemas.microsoft.com/office/powerpoint/2010/main" val="369462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03B2-80CC-4905-8505-15285AB7B1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0F3B28-A83E-4DE4-BFC6-1CB270E766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FB1F7D-FFD7-4573-ADE0-D1DEDF4E7E9C}"/>
              </a:ext>
            </a:extLst>
          </p:cNvPr>
          <p:cNvSpPr>
            <a:spLocks noGrp="1"/>
          </p:cNvSpPr>
          <p:nvPr>
            <p:ph type="dt" sz="half" idx="10"/>
          </p:nvPr>
        </p:nvSpPr>
        <p:spPr/>
        <p:txBody>
          <a:bodyPr/>
          <a:lstStyle/>
          <a:p>
            <a:fld id="{14901A58-323E-4A4A-993E-24A8F121F36A}" type="datetimeFigureOut">
              <a:rPr lang="en-US" smtClean="0"/>
              <a:t>12/24/2020</a:t>
            </a:fld>
            <a:endParaRPr lang="en-US"/>
          </a:p>
        </p:txBody>
      </p:sp>
      <p:sp>
        <p:nvSpPr>
          <p:cNvPr id="5" name="Footer Placeholder 4">
            <a:extLst>
              <a:ext uri="{FF2B5EF4-FFF2-40B4-BE49-F238E27FC236}">
                <a16:creationId xmlns:a16="http://schemas.microsoft.com/office/drawing/2014/main" id="{75B53B47-B0D7-4CA6-BF2E-917A251931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225392-9664-4451-AA52-5C136EB1541E}"/>
              </a:ext>
            </a:extLst>
          </p:cNvPr>
          <p:cNvSpPr>
            <a:spLocks noGrp="1"/>
          </p:cNvSpPr>
          <p:nvPr>
            <p:ph type="sldNum" sz="quarter" idx="12"/>
          </p:nvPr>
        </p:nvSpPr>
        <p:spPr/>
        <p:txBody>
          <a:bodyPr/>
          <a:lstStyle/>
          <a:p>
            <a:fld id="{BC894CD5-09D2-4891-9401-7B288A15C7E6}" type="slidenum">
              <a:rPr lang="en-US" smtClean="0"/>
              <a:t>‹#›</a:t>
            </a:fld>
            <a:endParaRPr lang="en-US"/>
          </a:p>
        </p:txBody>
      </p:sp>
    </p:spTree>
    <p:extLst>
      <p:ext uri="{BB962C8B-B14F-4D97-AF65-F5344CB8AC3E}">
        <p14:creationId xmlns:p14="http://schemas.microsoft.com/office/powerpoint/2010/main" val="3015910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579C-5D65-44C6-8828-0C03BE7C6F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492CDE-4A11-42DC-B63C-3BDE5B3236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EC540F-4F09-42A5-879F-9FAE07D6E5F7}"/>
              </a:ext>
            </a:extLst>
          </p:cNvPr>
          <p:cNvSpPr>
            <a:spLocks noGrp="1"/>
          </p:cNvSpPr>
          <p:nvPr>
            <p:ph type="dt" sz="half" idx="10"/>
          </p:nvPr>
        </p:nvSpPr>
        <p:spPr/>
        <p:txBody>
          <a:bodyPr/>
          <a:lstStyle/>
          <a:p>
            <a:fld id="{14901A58-323E-4A4A-993E-24A8F121F36A}" type="datetimeFigureOut">
              <a:rPr lang="en-US" smtClean="0"/>
              <a:t>12/24/2020</a:t>
            </a:fld>
            <a:endParaRPr lang="en-US"/>
          </a:p>
        </p:txBody>
      </p:sp>
      <p:sp>
        <p:nvSpPr>
          <p:cNvPr id="5" name="Footer Placeholder 4">
            <a:extLst>
              <a:ext uri="{FF2B5EF4-FFF2-40B4-BE49-F238E27FC236}">
                <a16:creationId xmlns:a16="http://schemas.microsoft.com/office/drawing/2014/main" id="{F7D71DCB-00A4-490C-9428-CC492B2172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3EF79D-D419-42B2-975A-06586E90268F}"/>
              </a:ext>
            </a:extLst>
          </p:cNvPr>
          <p:cNvSpPr>
            <a:spLocks noGrp="1"/>
          </p:cNvSpPr>
          <p:nvPr>
            <p:ph type="sldNum" sz="quarter" idx="12"/>
          </p:nvPr>
        </p:nvSpPr>
        <p:spPr/>
        <p:txBody>
          <a:bodyPr/>
          <a:lstStyle/>
          <a:p>
            <a:fld id="{BC894CD5-09D2-4891-9401-7B288A15C7E6}" type="slidenum">
              <a:rPr lang="en-US" smtClean="0"/>
              <a:t>‹#›</a:t>
            </a:fld>
            <a:endParaRPr lang="en-US"/>
          </a:p>
        </p:txBody>
      </p:sp>
    </p:spTree>
    <p:extLst>
      <p:ext uri="{BB962C8B-B14F-4D97-AF65-F5344CB8AC3E}">
        <p14:creationId xmlns:p14="http://schemas.microsoft.com/office/powerpoint/2010/main" val="322851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AAAE7-B0D9-4361-BEA4-2EA972918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FADA20-0A71-416F-94E3-6408FE53DC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3AC58E-3854-4E9A-8C85-12373F63BE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3ACDD2-3842-4EAC-9375-A9BA36D09A81}"/>
              </a:ext>
            </a:extLst>
          </p:cNvPr>
          <p:cNvSpPr>
            <a:spLocks noGrp="1"/>
          </p:cNvSpPr>
          <p:nvPr>
            <p:ph type="dt" sz="half" idx="10"/>
          </p:nvPr>
        </p:nvSpPr>
        <p:spPr/>
        <p:txBody>
          <a:bodyPr/>
          <a:lstStyle/>
          <a:p>
            <a:fld id="{14901A58-323E-4A4A-993E-24A8F121F36A}" type="datetimeFigureOut">
              <a:rPr lang="en-US" smtClean="0"/>
              <a:t>12/24/2020</a:t>
            </a:fld>
            <a:endParaRPr lang="en-US"/>
          </a:p>
        </p:txBody>
      </p:sp>
      <p:sp>
        <p:nvSpPr>
          <p:cNvPr id="6" name="Footer Placeholder 5">
            <a:extLst>
              <a:ext uri="{FF2B5EF4-FFF2-40B4-BE49-F238E27FC236}">
                <a16:creationId xmlns:a16="http://schemas.microsoft.com/office/drawing/2014/main" id="{D954AF12-CFF2-4E02-AE0E-BC08E5CF2C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8EFF0C-CA7F-4292-82F6-3C7379E5A953}"/>
              </a:ext>
            </a:extLst>
          </p:cNvPr>
          <p:cNvSpPr>
            <a:spLocks noGrp="1"/>
          </p:cNvSpPr>
          <p:nvPr>
            <p:ph type="sldNum" sz="quarter" idx="12"/>
          </p:nvPr>
        </p:nvSpPr>
        <p:spPr/>
        <p:txBody>
          <a:bodyPr/>
          <a:lstStyle/>
          <a:p>
            <a:fld id="{BC894CD5-09D2-4891-9401-7B288A15C7E6}" type="slidenum">
              <a:rPr lang="en-US" smtClean="0"/>
              <a:t>‹#›</a:t>
            </a:fld>
            <a:endParaRPr lang="en-US"/>
          </a:p>
        </p:txBody>
      </p:sp>
    </p:spTree>
    <p:extLst>
      <p:ext uri="{BB962C8B-B14F-4D97-AF65-F5344CB8AC3E}">
        <p14:creationId xmlns:p14="http://schemas.microsoft.com/office/powerpoint/2010/main" val="3970094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4FCE-2DFB-46A5-AE67-BC84FCB106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19AFDB-1E22-413A-BCAE-769920226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43F9D1-9F4B-4183-9DAF-A1E9324ABE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2DBFE3-8427-4F67-BED3-0C946F2A9A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1FCDA1-838D-4CBE-BF9F-BDA96512C1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5C91A0-D7F5-4190-B252-A55C6FC800EC}"/>
              </a:ext>
            </a:extLst>
          </p:cNvPr>
          <p:cNvSpPr>
            <a:spLocks noGrp="1"/>
          </p:cNvSpPr>
          <p:nvPr>
            <p:ph type="dt" sz="half" idx="10"/>
          </p:nvPr>
        </p:nvSpPr>
        <p:spPr/>
        <p:txBody>
          <a:bodyPr/>
          <a:lstStyle/>
          <a:p>
            <a:fld id="{14901A58-323E-4A4A-993E-24A8F121F36A}" type="datetimeFigureOut">
              <a:rPr lang="en-US" smtClean="0"/>
              <a:t>12/24/2020</a:t>
            </a:fld>
            <a:endParaRPr lang="en-US"/>
          </a:p>
        </p:txBody>
      </p:sp>
      <p:sp>
        <p:nvSpPr>
          <p:cNvPr id="8" name="Footer Placeholder 7">
            <a:extLst>
              <a:ext uri="{FF2B5EF4-FFF2-40B4-BE49-F238E27FC236}">
                <a16:creationId xmlns:a16="http://schemas.microsoft.com/office/drawing/2014/main" id="{D63C7620-1C98-420C-BF03-CB1FF87EEC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534BEF-38E0-40C2-84C0-EA8A0FC75E30}"/>
              </a:ext>
            </a:extLst>
          </p:cNvPr>
          <p:cNvSpPr>
            <a:spLocks noGrp="1"/>
          </p:cNvSpPr>
          <p:nvPr>
            <p:ph type="sldNum" sz="quarter" idx="12"/>
          </p:nvPr>
        </p:nvSpPr>
        <p:spPr/>
        <p:txBody>
          <a:bodyPr/>
          <a:lstStyle/>
          <a:p>
            <a:fld id="{BC894CD5-09D2-4891-9401-7B288A15C7E6}" type="slidenum">
              <a:rPr lang="en-US" smtClean="0"/>
              <a:t>‹#›</a:t>
            </a:fld>
            <a:endParaRPr lang="en-US"/>
          </a:p>
        </p:txBody>
      </p:sp>
    </p:spTree>
    <p:extLst>
      <p:ext uri="{BB962C8B-B14F-4D97-AF65-F5344CB8AC3E}">
        <p14:creationId xmlns:p14="http://schemas.microsoft.com/office/powerpoint/2010/main" val="3555971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E6AD-D1D8-4C15-9E1F-022117A78F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E494B2-5C8C-418A-895A-AA06A9A35111}"/>
              </a:ext>
            </a:extLst>
          </p:cNvPr>
          <p:cNvSpPr>
            <a:spLocks noGrp="1"/>
          </p:cNvSpPr>
          <p:nvPr>
            <p:ph type="dt" sz="half" idx="10"/>
          </p:nvPr>
        </p:nvSpPr>
        <p:spPr/>
        <p:txBody>
          <a:bodyPr/>
          <a:lstStyle/>
          <a:p>
            <a:fld id="{14901A58-323E-4A4A-993E-24A8F121F36A}" type="datetimeFigureOut">
              <a:rPr lang="en-US" smtClean="0"/>
              <a:t>12/24/2020</a:t>
            </a:fld>
            <a:endParaRPr lang="en-US"/>
          </a:p>
        </p:txBody>
      </p:sp>
      <p:sp>
        <p:nvSpPr>
          <p:cNvPr id="4" name="Footer Placeholder 3">
            <a:extLst>
              <a:ext uri="{FF2B5EF4-FFF2-40B4-BE49-F238E27FC236}">
                <a16:creationId xmlns:a16="http://schemas.microsoft.com/office/drawing/2014/main" id="{1BC00183-4803-4973-9A08-386CF6533A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A0E28C-C9BE-4BA8-9037-72A8E2B05AAC}"/>
              </a:ext>
            </a:extLst>
          </p:cNvPr>
          <p:cNvSpPr>
            <a:spLocks noGrp="1"/>
          </p:cNvSpPr>
          <p:nvPr>
            <p:ph type="sldNum" sz="quarter" idx="12"/>
          </p:nvPr>
        </p:nvSpPr>
        <p:spPr/>
        <p:txBody>
          <a:bodyPr/>
          <a:lstStyle/>
          <a:p>
            <a:fld id="{BC894CD5-09D2-4891-9401-7B288A15C7E6}" type="slidenum">
              <a:rPr lang="en-US" smtClean="0"/>
              <a:t>‹#›</a:t>
            </a:fld>
            <a:endParaRPr lang="en-US"/>
          </a:p>
        </p:txBody>
      </p:sp>
    </p:spTree>
    <p:extLst>
      <p:ext uri="{BB962C8B-B14F-4D97-AF65-F5344CB8AC3E}">
        <p14:creationId xmlns:p14="http://schemas.microsoft.com/office/powerpoint/2010/main" val="3771025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7B6BA5-5FF1-4D58-A8B0-E155CF63C67D}"/>
              </a:ext>
            </a:extLst>
          </p:cNvPr>
          <p:cNvSpPr>
            <a:spLocks noGrp="1"/>
          </p:cNvSpPr>
          <p:nvPr>
            <p:ph type="dt" sz="half" idx="10"/>
          </p:nvPr>
        </p:nvSpPr>
        <p:spPr/>
        <p:txBody>
          <a:bodyPr/>
          <a:lstStyle/>
          <a:p>
            <a:fld id="{14901A58-323E-4A4A-993E-24A8F121F36A}" type="datetimeFigureOut">
              <a:rPr lang="en-US" smtClean="0"/>
              <a:t>12/24/2020</a:t>
            </a:fld>
            <a:endParaRPr lang="en-US"/>
          </a:p>
        </p:txBody>
      </p:sp>
      <p:sp>
        <p:nvSpPr>
          <p:cNvPr id="3" name="Footer Placeholder 2">
            <a:extLst>
              <a:ext uri="{FF2B5EF4-FFF2-40B4-BE49-F238E27FC236}">
                <a16:creationId xmlns:a16="http://schemas.microsoft.com/office/drawing/2014/main" id="{30BD8E9A-BA91-4859-BF60-EA7EA99BF3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0FD84C-1E5F-4188-98EE-A3E659B6C215}"/>
              </a:ext>
            </a:extLst>
          </p:cNvPr>
          <p:cNvSpPr>
            <a:spLocks noGrp="1"/>
          </p:cNvSpPr>
          <p:nvPr>
            <p:ph type="sldNum" sz="quarter" idx="12"/>
          </p:nvPr>
        </p:nvSpPr>
        <p:spPr/>
        <p:txBody>
          <a:bodyPr/>
          <a:lstStyle/>
          <a:p>
            <a:fld id="{BC894CD5-09D2-4891-9401-7B288A15C7E6}" type="slidenum">
              <a:rPr lang="en-US" smtClean="0"/>
              <a:t>‹#›</a:t>
            </a:fld>
            <a:endParaRPr lang="en-US"/>
          </a:p>
        </p:txBody>
      </p:sp>
    </p:spTree>
    <p:extLst>
      <p:ext uri="{BB962C8B-B14F-4D97-AF65-F5344CB8AC3E}">
        <p14:creationId xmlns:p14="http://schemas.microsoft.com/office/powerpoint/2010/main" val="149149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F14E4-4B78-4DE0-ABB2-B9A2D0A906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62375F-867D-41B6-B0AB-8D44735065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81FF3F-84CD-40E2-9648-ADD572B4C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881EB4-528B-410D-916E-9F60E8EF47CF}"/>
              </a:ext>
            </a:extLst>
          </p:cNvPr>
          <p:cNvSpPr>
            <a:spLocks noGrp="1"/>
          </p:cNvSpPr>
          <p:nvPr>
            <p:ph type="dt" sz="half" idx="10"/>
          </p:nvPr>
        </p:nvSpPr>
        <p:spPr/>
        <p:txBody>
          <a:bodyPr/>
          <a:lstStyle/>
          <a:p>
            <a:fld id="{14901A58-323E-4A4A-993E-24A8F121F36A}" type="datetimeFigureOut">
              <a:rPr lang="en-US" smtClean="0"/>
              <a:t>12/24/2020</a:t>
            </a:fld>
            <a:endParaRPr lang="en-US"/>
          </a:p>
        </p:txBody>
      </p:sp>
      <p:sp>
        <p:nvSpPr>
          <p:cNvPr id="6" name="Footer Placeholder 5">
            <a:extLst>
              <a:ext uri="{FF2B5EF4-FFF2-40B4-BE49-F238E27FC236}">
                <a16:creationId xmlns:a16="http://schemas.microsoft.com/office/drawing/2014/main" id="{A7679A4E-F25A-4EF0-91F8-4E92A41D45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825C4-7685-4C27-96B4-1398E84F4E1E}"/>
              </a:ext>
            </a:extLst>
          </p:cNvPr>
          <p:cNvSpPr>
            <a:spLocks noGrp="1"/>
          </p:cNvSpPr>
          <p:nvPr>
            <p:ph type="sldNum" sz="quarter" idx="12"/>
          </p:nvPr>
        </p:nvSpPr>
        <p:spPr/>
        <p:txBody>
          <a:bodyPr/>
          <a:lstStyle/>
          <a:p>
            <a:fld id="{BC894CD5-09D2-4891-9401-7B288A15C7E6}" type="slidenum">
              <a:rPr lang="en-US" smtClean="0"/>
              <a:t>‹#›</a:t>
            </a:fld>
            <a:endParaRPr lang="en-US"/>
          </a:p>
        </p:txBody>
      </p:sp>
    </p:spTree>
    <p:extLst>
      <p:ext uri="{BB962C8B-B14F-4D97-AF65-F5344CB8AC3E}">
        <p14:creationId xmlns:p14="http://schemas.microsoft.com/office/powerpoint/2010/main" val="2183749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FEF52-27E1-470B-960A-3017E9D506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7AD330-EA1F-4B52-BCBD-BBB7F3973B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41A376-B08B-4E4A-ADCA-59E2D43065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DA5A6E-0B4C-4543-8A0B-4006B917B243}"/>
              </a:ext>
            </a:extLst>
          </p:cNvPr>
          <p:cNvSpPr>
            <a:spLocks noGrp="1"/>
          </p:cNvSpPr>
          <p:nvPr>
            <p:ph type="dt" sz="half" idx="10"/>
          </p:nvPr>
        </p:nvSpPr>
        <p:spPr/>
        <p:txBody>
          <a:bodyPr/>
          <a:lstStyle/>
          <a:p>
            <a:fld id="{14901A58-323E-4A4A-993E-24A8F121F36A}" type="datetimeFigureOut">
              <a:rPr lang="en-US" smtClean="0"/>
              <a:t>12/24/2020</a:t>
            </a:fld>
            <a:endParaRPr lang="en-US"/>
          </a:p>
        </p:txBody>
      </p:sp>
      <p:sp>
        <p:nvSpPr>
          <p:cNvPr id="6" name="Footer Placeholder 5">
            <a:extLst>
              <a:ext uri="{FF2B5EF4-FFF2-40B4-BE49-F238E27FC236}">
                <a16:creationId xmlns:a16="http://schemas.microsoft.com/office/drawing/2014/main" id="{FB628709-FFEC-439F-B94C-EFE7E7400F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06D7AD-EEDB-481E-99F6-53316C972533}"/>
              </a:ext>
            </a:extLst>
          </p:cNvPr>
          <p:cNvSpPr>
            <a:spLocks noGrp="1"/>
          </p:cNvSpPr>
          <p:nvPr>
            <p:ph type="sldNum" sz="quarter" idx="12"/>
          </p:nvPr>
        </p:nvSpPr>
        <p:spPr/>
        <p:txBody>
          <a:bodyPr/>
          <a:lstStyle/>
          <a:p>
            <a:fld id="{BC894CD5-09D2-4891-9401-7B288A15C7E6}" type="slidenum">
              <a:rPr lang="en-US" smtClean="0"/>
              <a:t>‹#›</a:t>
            </a:fld>
            <a:endParaRPr lang="en-US"/>
          </a:p>
        </p:txBody>
      </p:sp>
    </p:spTree>
    <p:extLst>
      <p:ext uri="{BB962C8B-B14F-4D97-AF65-F5344CB8AC3E}">
        <p14:creationId xmlns:p14="http://schemas.microsoft.com/office/powerpoint/2010/main" val="2985111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CC869C-4805-47F9-B17F-5374D8A26C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2441C0-89C7-4E0A-BCBC-EC75FA0871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A5CE10-610E-4C8A-96BF-0B34912A19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01A58-323E-4A4A-993E-24A8F121F36A}" type="datetimeFigureOut">
              <a:rPr lang="en-US" smtClean="0"/>
              <a:t>12/24/2020</a:t>
            </a:fld>
            <a:endParaRPr lang="en-US"/>
          </a:p>
        </p:txBody>
      </p:sp>
      <p:sp>
        <p:nvSpPr>
          <p:cNvPr id="5" name="Footer Placeholder 4">
            <a:extLst>
              <a:ext uri="{FF2B5EF4-FFF2-40B4-BE49-F238E27FC236}">
                <a16:creationId xmlns:a16="http://schemas.microsoft.com/office/drawing/2014/main" id="{CA5BB9FE-4833-444A-B873-2179854E72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076045-948B-4F49-8766-CE3CE4821E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894CD5-09D2-4891-9401-7B288A15C7E6}" type="slidenum">
              <a:rPr lang="en-US" smtClean="0"/>
              <a:t>‹#›</a:t>
            </a:fld>
            <a:endParaRPr lang="en-US"/>
          </a:p>
        </p:txBody>
      </p:sp>
    </p:spTree>
    <p:extLst>
      <p:ext uri="{BB962C8B-B14F-4D97-AF65-F5344CB8AC3E}">
        <p14:creationId xmlns:p14="http://schemas.microsoft.com/office/powerpoint/2010/main" val="3004175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613B631-0584-40FC-995D-A3CFABE27F7B}"/>
              </a:ext>
            </a:extLst>
          </p:cNvPr>
          <p:cNvSpPr txBox="1"/>
          <p:nvPr/>
        </p:nvSpPr>
        <p:spPr>
          <a:xfrm>
            <a:off x="4876798" y="3417240"/>
            <a:ext cx="2438399" cy="646331"/>
          </a:xfrm>
          <a:prstGeom prst="rect">
            <a:avLst/>
          </a:prstGeom>
          <a:noFill/>
        </p:spPr>
        <p:txBody>
          <a:bodyPr wrap="square" rtlCol="0">
            <a:spAutoFit/>
          </a:bodyPr>
          <a:lstStyle/>
          <a:p>
            <a:r>
              <a:rPr lang="en-US" sz="3600" b="1" dirty="0">
                <a:solidFill>
                  <a:srgbClr val="002060"/>
                </a:solidFill>
              </a:rPr>
              <a:t>Section # 1</a:t>
            </a:r>
          </a:p>
        </p:txBody>
      </p:sp>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D31D43C-8B75-4120-BF2D-69C508AD04DF}"/>
              </a:ext>
            </a:extLst>
          </p:cNvPr>
          <p:cNvSpPr/>
          <p:nvPr/>
        </p:nvSpPr>
        <p:spPr>
          <a:xfrm>
            <a:off x="3866096" y="4063571"/>
            <a:ext cx="4459811" cy="461665"/>
          </a:xfrm>
          <a:prstGeom prst="rect">
            <a:avLst/>
          </a:prstGeom>
        </p:spPr>
        <p:txBody>
          <a:bodyPr wrap="none">
            <a:spAutoFit/>
          </a:bodyPr>
          <a:lstStyle/>
          <a:p>
            <a:pPr algn="ctr"/>
            <a:r>
              <a:rPr lang="en-US" sz="2400" b="1" dirty="0"/>
              <a:t> Introduction to Cloud Computing</a:t>
            </a:r>
          </a:p>
        </p:txBody>
      </p:sp>
    </p:spTree>
    <p:extLst>
      <p:ext uri="{BB962C8B-B14F-4D97-AF65-F5344CB8AC3E}">
        <p14:creationId xmlns:p14="http://schemas.microsoft.com/office/powerpoint/2010/main" val="287258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E6475F-2697-4300-926B-0A6DE9ED8C72}"/>
              </a:ext>
            </a:extLst>
          </p:cNvPr>
          <p:cNvSpPr txBox="1"/>
          <p:nvPr/>
        </p:nvSpPr>
        <p:spPr>
          <a:xfrm>
            <a:off x="-1" y="1129952"/>
            <a:ext cx="1754910"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What is Cloud </a:t>
            </a:r>
          </a:p>
        </p:txBody>
      </p:sp>
      <p:sp>
        <p:nvSpPr>
          <p:cNvPr id="8" name="TextBox 7">
            <a:extLst>
              <a:ext uri="{FF2B5EF4-FFF2-40B4-BE49-F238E27FC236}">
                <a16:creationId xmlns:a16="http://schemas.microsoft.com/office/drawing/2014/main" id="{FB0001DF-A15F-4E9F-997B-0BAFE18A7A80}"/>
              </a:ext>
            </a:extLst>
          </p:cNvPr>
          <p:cNvSpPr txBox="1"/>
          <p:nvPr/>
        </p:nvSpPr>
        <p:spPr>
          <a:xfrm>
            <a:off x="120071" y="1882556"/>
            <a:ext cx="12275129" cy="1477328"/>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Amazon Web Services is a cloud services provider and that is also known as infrastructure as a service or IAAS.</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Commonly people who refer to Closer fighters they think about storage computing power databases</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Amazon Web Services offers a lot more in terms of networking analytics developer tools virtualization security.</a:t>
            </a:r>
          </a:p>
        </p:txBody>
      </p:sp>
      <p:sp>
        <p:nvSpPr>
          <p:cNvPr id="7" name="object 2">
            <a:extLst>
              <a:ext uri="{FF2B5EF4-FFF2-40B4-BE49-F238E27FC236}">
                <a16:creationId xmlns:a16="http://schemas.microsoft.com/office/drawing/2014/main" id="{CB9DED97-F468-41F9-A93F-3B94C2346C2C}"/>
              </a:ext>
            </a:extLst>
          </p:cNvPr>
          <p:cNvSpPr/>
          <p:nvPr/>
        </p:nvSpPr>
        <p:spPr>
          <a:xfrm>
            <a:off x="120071" y="3636663"/>
            <a:ext cx="5394036" cy="2865737"/>
          </a:xfrm>
          <a:prstGeom prst="rect">
            <a:avLst/>
          </a:prstGeom>
          <a:blipFill>
            <a:blip r:embed="rId2" cstate="print"/>
            <a:stretch>
              <a:fillRect l="-8905" r="-9300" b="-30752"/>
            </a:stretch>
          </a:blipFill>
        </p:spPr>
        <p:txBody>
          <a:bodyPr wrap="square" lIns="0" tIns="0" rIns="0" bIns="0" rtlCol="0"/>
          <a:lstStyle/>
          <a:p>
            <a:endParaRPr dirty="0"/>
          </a:p>
        </p:txBody>
      </p:sp>
      <p:sp>
        <p:nvSpPr>
          <p:cNvPr id="11" name="object 2">
            <a:extLst>
              <a:ext uri="{FF2B5EF4-FFF2-40B4-BE49-F238E27FC236}">
                <a16:creationId xmlns:a16="http://schemas.microsoft.com/office/drawing/2014/main" id="{CB006904-7C89-43C7-98C9-87A329E2598C}"/>
              </a:ext>
            </a:extLst>
          </p:cNvPr>
          <p:cNvSpPr/>
          <p:nvPr/>
        </p:nvSpPr>
        <p:spPr>
          <a:xfrm>
            <a:off x="6257634" y="3705453"/>
            <a:ext cx="5583383" cy="2865737"/>
          </a:xfrm>
          <a:prstGeom prst="rect">
            <a:avLst/>
          </a:prstGeom>
          <a:blipFill>
            <a:blip r:embed="rId3" cstate="print"/>
            <a:stretch>
              <a:fillRect l="-8734" r="1" b="-7165"/>
            </a:stretch>
          </a:blipFill>
        </p:spPr>
        <p:txBody>
          <a:bodyPr wrap="square" lIns="0" tIns="0" rIns="0" bIns="0" rtlCol="0"/>
          <a:lstStyle/>
          <a:p>
            <a:endParaRPr/>
          </a:p>
        </p:txBody>
      </p:sp>
      <p:sp>
        <p:nvSpPr>
          <p:cNvPr id="2" name="Rectangle 1">
            <a:extLst>
              <a:ext uri="{FF2B5EF4-FFF2-40B4-BE49-F238E27FC236}">
                <a16:creationId xmlns:a16="http://schemas.microsoft.com/office/drawing/2014/main" id="{452C263C-CCD8-4840-B94C-255AA433DD2F}"/>
              </a:ext>
            </a:extLst>
          </p:cNvPr>
          <p:cNvSpPr/>
          <p:nvPr/>
        </p:nvSpPr>
        <p:spPr>
          <a:xfrm flipH="1">
            <a:off x="5934367" y="3498117"/>
            <a:ext cx="45719" cy="335049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AD8E617-9C7C-4CA8-8687-398630E9A37B}"/>
              </a:ext>
            </a:extLst>
          </p:cNvPr>
          <p:cNvSpPr/>
          <p:nvPr/>
        </p:nvSpPr>
        <p:spPr>
          <a:xfrm>
            <a:off x="0" y="3441019"/>
            <a:ext cx="12192000" cy="4571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791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bject 2">
            <a:extLst>
              <a:ext uri="{FF2B5EF4-FFF2-40B4-BE49-F238E27FC236}">
                <a16:creationId xmlns:a16="http://schemas.microsoft.com/office/drawing/2014/main" id="{4AFBBEA4-30B3-4F39-AD23-734F9E2E6EA2}"/>
              </a:ext>
            </a:extLst>
          </p:cNvPr>
          <p:cNvSpPr txBox="1"/>
          <p:nvPr/>
        </p:nvSpPr>
        <p:spPr>
          <a:xfrm>
            <a:off x="1930774" y="1666979"/>
            <a:ext cx="8316595" cy="3524042"/>
          </a:xfrm>
          <a:prstGeom prst="rect">
            <a:avLst/>
          </a:prstGeom>
        </p:spPr>
        <p:txBody>
          <a:bodyPr vert="horz" wrap="square" lIns="0" tIns="12700" rIns="0" bIns="0" rtlCol="0">
            <a:spAutoFit/>
          </a:bodyPr>
          <a:lstStyle/>
          <a:p>
            <a:pPr algn="ctr">
              <a:lnSpc>
                <a:spcPct val="100000"/>
              </a:lnSpc>
              <a:spcBef>
                <a:spcPts val="100"/>
              </a:spcBef>
            </a:pPr>
            <a:r>
              <a:rPr sz="3200" b="1" i="1" spc="-5" dirty="0">
                <a:solidFill>
                  <a:schemeClr val="accent1">
                    <a:lumMod val="75000"/>
                  </a:schemeClr>
                </a:solidFill>
                <a:latin typeface="Arial"/>
                <a:cs typeface="Arial"/>
              </a:rPr>
              <a:t>Why </a:t>
            </a:r>
            <a:r>
              <a:rPr sz="3200" b="1" i="1" dirty="0">
                <a:solidFill>
                  <a:schemeClr val="accent1">
                    <a:lumMod val="75000"/>
                  </a:schemeClr>
                </a:solidFill>
                <a:latin typeface="Arial"/>
                <a:cs typeface="Arial"/>
              </a:rPr>
              <a:t>do individuals and companies use</a:t>
            </a:r>
            <a:r>
              <a:rPr sz="3200" b="1" i="1" spc="-85" dirty="0">
                <a:solidFill>
                  <a:schemeClr val="accent1">
                    <a:lumMod val="75000"/>
                  </a:schemeClr>
                </a:solidFill>
                <a:latin typeface="Arial"/>
                <a:cs typeface="Arial"/>
              </a:rPr>
              <a:t> </a:t>
            </a:r>
            <a:r>
              <a:rPr sz="3200" b="1" i="1" spc="-5" dirty="0">
                <a:solidFill>
                  <a:schemeClr val="accent1">
                    <a:lumMod val="75000"/>
                  </a:schemeClr>
                </a:solidFill>
                <a:latin typeface="Arial"/>
                <a:cs typeface="Arial"/>
              </a:rPr>
              <a:t>AWS?</a:t>
            </a:r>
            <a:endParaRPr sz="3200" b="1" dirty="0">
              <a:solidFill>
                <a:schemeClr val="accent1">
                  <a:lumMod val="75000"/>
                </a:schemeClr>
              </a:solidFill>
              <a:latin typeface="Arial"/>
              <a:cs typeface="Arial"/>
            </a:endParaRPr>
          </a:p>
          <a:p>
            <a:pPr>
              <a:lnSpc>
                <a:spcPct val="100000"/>
              </a:lnSpc>
              <a:spcBef>
                <a:spcPts val="5"/>
              </a:spcBef>
            </a:pPr>
            <a:endParaRPr sz="3350" b="1" dirty="0">
              <a:solidFill>
                <a:schemeClr val="accent1">
                  <a:lumMod val="75000"/>
                </a:schemeClr>
              </a:solidFill>
              <a:latin typeface="Times New Roman"/>
              <a:cs typeface="Times New Roman"/>
            </a:endParaRPr>
          </a:p>
          <a:p>
            <a:pPr algn="ctr">
              <a:lnSpc>
                <a:spcPct val="100000"/>
              </a:lnSpc>
            </a:pPr>
            <a:r>
              <a:rPr sz="3200" b="1" i="1" spc="-5" dirty="0">
                <a:solidFill>
                  <a:schemeClr val="accent1">
                    <a:lumMod val="75000"/>
                  </a:schemeClr>
                </a:solidFill>
                <a:latin typeface="Arial"/>
                <a:cs typeface="Arial"/>
              </a:rPr>
              <a:t>What </a:t>
            </a:r>
            <a:r>
              <a:rPr sz="3200" b="1" i="1" dirty="0">
                <a:solidFill>
                  <a:schemeClr val="accent1">
                    <a:lumMod val="75000"/>
                  </a:schemeClr>
                </a:solidFill>
                <a:latin typeface="Arial"/>
                <a:cs typeface="Arial"/>
              </a:rPr>
              <a:t>are </a:t>
            </a:r>
            <a:r>
              <a:rPr sz="3200" b="1" i="1" spc="-5" dirty="0">
                <a:solidFill>
                  <a:schemeClr val="accent1">
                    <a:lumMod val="75000"/>
                  </a:schemeClr>
                </a:solidFill>
                <a:latin typeface="Arial"/>
                <a:cs typeface="Arial"/>
              </a:rPr>
              <a:t>the</a:t>
            </a:r>
            <a:r>
              <a:rPr sz="3200" b="1" i="1" spc="-35" dirty="0">
                <a:solidFill>
                  <a:schemeClr val="accent1">
                    <a:lumMod val="75000"/>
                  </a:schemeClr>
                </a:solidFill>
                <a:latin typeface="Arial"/>
                <a:cs typeface="Arial"/>
              </a:rPr>
              <a:t> </a:t>
            </a:r>
            <a:r>
              <a:rPr sz="3200" b="1" i="1" spc="-5" dirty="0">
                <a:solidFill>
                  <a:schemeClr val="accent1">
                    <a:lumMod val="75000"/>
                  </a:schemeClr>
                </a:solidFill>
                <a:latin typeface="Arial"/>
                <a:cs typeface="Arial"/>
              </a:rPr>
              <a:t>benefits?</a:t>
            </a:r>
            <a:endParaRPr sz="3200" b="1" dirty="0">
              <a:solidFill>
                <a:schemeClr val="accent1">
                  <a:lumMod val="75000"/>
                </a:schemeClr>
              </a:solidFill>
              <a:latin typeface="Arial"/>
              <a:cs typeface="Arial"/>
            </a:endParaRPr>
          </a:p>
          <a:p>
            <a:pPr>
              <a:lnSpc>
                <a:spcPct val="100000"/>
              </a:lnSpc>
              <a:spcBef>
                <a:spcPts val="55"/>
              </a:spcBef>
            </a:pPr>
            <a:endParaRPr sz="3450" b="1" dirty="0">
              <a:solidFill>
                <a:schemeClr val="accent1">
                  <a:lumMod val="75000"/>
                </a:schemeClr>
              </a:solidFill>
              <a:latin typeface="Times New Roman"/>
              <a:cs typeface="Times New Roman"/>
            </a:endParaRPr>
          </a:p>
          <a:p>
            <a:pPr marL="2101215" marR="412115" indent="-1795145">
              <a:lnSpc>
                <a:spcPts val="3800"/>
              </a:lnSpc>
            </a:pPr>
            <a:r>
              <a:rPr sz="3200" b="1" i="1" dirty="0">
                <a:solidFill>
                  <a:schemeClr val="accent1">
                    <a:lumMod val="75000"/>
                  </a:schemeClr>
                </a:solidFill>
                <a:latin typeface="Arial"/>
                <a:cs typeface="Arial"/>
              </a:rPr>
              <a:t>How is </a:t>
            </a:r>
            <a:r>
              <a:rPr sz="3200" b="1" i="1" spc="-5" dirty="0">
                <a:solidFill>
                  <a:schemeClr val="accent1">
                    <a:lumMod val="75000"/>
                  </a:schemeClr>
                </a:solidFill>
                <a:latin typeface="Arial"/>
                <a:cs typeface="Arial"/>
              </a:rPr>
              <a:t>the </a:t>
            </a:r>
            <a:r>
              <a:rPr sz="3200" b="1" i="1" dirty="0">
                <a:solidFill>
                  <a:schemeClr val="accent1">
                    <a:lumMod val="75000"/>
                  </a:schemeClr>
                </a:solidFill>
                <a:latin typeface="Arial"/>
                <a:cs typeface="Arial"/>
              </a:rPr>
              <a:t>“Cloud” </a:t>
            </a:r>
            <a:r>
              <a:rPr sz="3200" b="1" i="1" spc="-5" dirty="0">
                <a:solidFill>
                  <a:schemeClr val="accent1">
                    <a:lumMod val="75000"/>
                  </a:schemeClr>
                </a:solidFill>
                <a:latin typeface="Arial"/>
                <a:cs typeface="Arial"/>
              </a:rPr>
              <a:t>different from </a:t>
            </a:r>
            <a:r>
              <a:rPr sz="3200" b="1" i="1" dirty="0">
                <a:solidFill>
                  <a:schemeClr val="accent1">
                    <a:lumMod val="75000"/>
                  </a:schemeClr>
                </a:solidFill>
                <a:latin typeface="Arial"/>
                <a:cs typeface="Arial"/>
              </a:rPr>
              <a:t>what has  been used in </a:t>
            </a:r>
            <a:r>
              <a:rPr sz="3200" b="1" i="1" spc="-5" dirty="0">
                <a:solidFill>
                  <a:schemeClr val="accent1">
                    <a:lumMod val="75000"/>
                  </a:schemeClr>
                </a:solidFill>
                <a:latin typeface="Arial"/>
                <a:cs typeface="Arial"/>
              </a:rPr>
              <a:t>the</a:t>
            </a:r>
            <a:r>
              <a:rPr sz="3200" b="1" i="1" spc="-15" dirty="0">
                <a:solidFill>
                  <a:schemeClr val="accent1">
                    <a:lumMod val="75000"/>
                  </a:schemeClr>
                </a:solidFill>
                <a:latin typeface="Arial"/>
                <a:cs typeface="Arial"/>
              </a:rPr>
              <a:t> </a:t>
            </a:r>
            <a:r>
              <a:rPr sz="3200" b="1" i="1" spc="-5" dirty="0">
                <a:solidFill>
                  <a:schemeClr val="accent1">
                    <a:lumMod val="75000"/>
                  </a:schemeClr>
                </a:solidFill>
                <a:latin typeface="Arial"/>
                <a:cs typeface="Arial"/>
              </a:rPr>
              <a:t>past?</a:t>
            </a:r>
            <a:endParaRPr sz="32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2862773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E6475F-2697-4300-926B-0A6DE9ED8C72}"/>
              </a:ext>
            </a:extLst>
          </p:cNvPr>
          <p:cNvSpPr txBox="1"/>
          <p:nvPr/>
        </p:nvSpPr>
        <p:spPr>
          <a:xfrm>
            <a:off x="0" y="788206"/>
            <a:ext cx="2179782"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Backups &amp; Sharing</a:t>
            </a:r>
          </a:p>
        </p:txBody>
      </p:sp>
      <p:sp>
        <p:nvSpPr>
          <p:cNvPr id="8" name="TextBox 7">
            <a:extLst>
              <a:ext uri="{FF2B5EF4-FFF2-40B4-BE49-F238E27FC236}">
                <a16:creationId xmlns:a16="http://schemas.microsoft.com/office/drawing/2014/main" id="{FB0001DF-A15F-4E9F-997B-0BAFE18A7A80}"/>
              </a:ext>
            </a:extLst>
          </p:cNvPr>
          <p:cNvSpPr txBox="1"/>
          <p:nvPr/>
        </p:nvSpPr>
        <p:spPr>
          <a:xfrm>
            <a:off x="212435" y="1441996"/>
            <a:ext cx="11490037" cy="1477328"/>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Some common personally uses of cloud services to think about iCloud Dropbox or AWS to a certain extent</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You may use iCloud or Dropbox to store videos pictures or some personal files that you may have.</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And what cloud allows you to do specifically for an individual is backups and sharing.</a:t>
            </a:r>
          </a:p>
        </p:txBody>
      </p:sp>
      <p:sp>
        <p:nvSpPr>
          <p:cNvPr id="7" name="object 2">
            <a:extLst>
              <a:ext uri="{FF2B5EF4-FFF2-40B4-BE49-F238E27FC236}">
                <a16:creationId xmlns:a16="http://schemas.microsoft.com/office/drawing/2014/main" id="{FE285C7E-D6BC-4136-BEC6-A1A67A46C462}"/>
              </a:ext>
            </a:extLst>
          </p:cNvPr>
          <p:cNvSpPr/>
          <p:nvPr/>
        </p:nvSpPr>
        <p:spPr>
          <a:xfrm>
            <a:off x="1413166" y="3571102"/>
            <a:ext cx="2170543" cy="3165298"/>
          </a:xfrm>
          <a:prstGeom prst="rect">
            <a:avLst/>
          </a:prstGeom>
          <a:blipFill>
            <a:blip r:embed="rId2" cstate="print"/>
            <a:stretch>
              <a:fillRect l="-127907" t="-20090" r="-128089"/>
            </a:stretch>
          </a:blipFill>
        </p:spPr>
        <p:txBody>
          <a:bodyPr wrap="square" lIns="0" tIns="0" rIns="0" bIns="0" rtlCol="0"/>
          <a:lstStyle/>
          <a:p>
            <a:endParaRPr dirty="0"/>
          </a:p>
        </p:txBody>
      </p:sp>
      <p:sp>
        <p:nvSpPr>
          <p:cNvPr id="11" name="object 2">
            <a:extLst>
              <a:ext uri="{FF2B5EF4-FFF2-40B4-BE49-F238E27FC236}">
                <a16:creationId xmlns:a16="http://schemas.microsoft.com/office/drawing/2014/main" id="{10DA7344-9C6A-44EE-A099-4452FE7B42F0}"/>
              </a:ext>
            </a:extLst>
          </p:cNvPr>
          <p:cNvSpPr/>
          <p:nvPr/>
        </p:nvSpPr>
        <p:spPr>
          <a:xfrm>
            <a:off x="6428507" y="3610324"/>
            <a:ext cx="5273965" cy="3126076"/>
          </a:xfrm>
          <a:prstGeom prst="rect">
            <a:avLst/>
          </a:prstGeom>
          <a:blipFill>
            <a:blip r:embed="rId3" cstate="print"/>
            <a:stretch>
              <a:fillRect l="-23065" t="-21253" r="-23065"/>
            </a:stretch>
          </a:blipFill>
        </p:spPr>
        <p:txBody>
          <a:bodyPr wrap="square" lIns="0" tIns="0" rIns="0" bIns="0" rtlCol="0"/>
          <a:lstStyle/>
          <a:p>
            <a:endParaRPr/>
          </a:p>
        </p:txBody>
      </p:sp>
      <p:sp>
        <p:nvSpPr>
          <p:cNvPr id="12" name="Rectangle 11">
            <a:extLst>
              <a:ext uri="{FF2B5EF4-FFF2-40B4-BE49-F238E27FC236}">
                <a16:creationId xmlns:a16="http://schemas.microsoft.com/office/drawing/2014/main" id="{E747E4D9-CE82-46FF-BFA1-F40B3152607B}"/>
              </a:ext>
            </a:extLst>
          </p:cNvPr>
          <p:cNvSpPr/>
          <p:nvPr/>
        </p:nvSpPr>
        <p:spPr>
          <a:xfrm flipH="1">
            <a:off x="5934367" y="3498117"/>
            <a:ext cx="45719" cy="335049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33163F9-52DF-4F2E-A660-8BA7B83C3D7A}"/>
              </a:ext>
            </a:extLst>
          </p:cNvPr>
          <p:cNvSpPr/>
          <p:nvPr/>
        </p:nvSpPr>
        <p:spPr>
          <a:xfrm>
            <a:off x="0" y="3441019"/>
            <a:ext cx="12192000" cy="4571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39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E6475F-2697-4300-926B-0A6DE9ED8C72}"/>
              </a:ext>
            </a:extLst>
          </p:cNvPr>
          <p:cNvSpPr txBox="1"/>
          <p:nvPr/>
        </p:nvSpPr>
        <p:spPr>
          <a:xfrm>
            <a:off x="0" y="645160"/>
            <a:ext cx="2336800"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H.A &amp; Fault Tolerant</a:t>
            </a:r>
          </a:p>
        </p:txBody>
      </p:sp>
      <p:sp>
        <p:nvSpPr>
          <p:cNvPr id="8" name="TextBox 7">
            <a:extLst>
              <a:ext uri="{FF2B5EF4-FFF2-40B4-BE49-F238E27FC236}">
                <a16:creationId xmlns:a16="http://schemas.microsoft.com/office/drawing/2014/main" id="{FB0001DF-A15F-4E9F-997B-0BAFE18A7A80}"/>
              </a:ext>
            </a:extLst>
          </p:cNvPr>
          <p:cNvSpPr txBox="1"/>
          <p:nvPr/>
        </p:nvSpPr>
        <p:spPr>
          <a:xfrm>
            <a:off x="184726" y="1168920"/>
            <a:ext cx="11822547" cy="3139321"/>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If you put a file up into the cloud you can access it from any type of device or any type of computer as long as it has an internet connection.</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So that makes that file highly available, You can access it from anywhere.</a:t>
            </a:r>
          </a:p>
          <a:p>
            <a:pPr>
              <a:buClr>
                <a:srgbClr val="C00000"/>
              </a:buClr>
            </a:pPr>
            <a:endParaRPr lang="en-US" dirty="0"/>
          </a:p>
          <a:p>
            <a:pPr marL="285750" indent="-285750">
              <a:buClr>
                <a:srgbClr val="C00000"/>
              </a:buClr>
              <a:buFont typeface="Arial" panose="020B0604020202020204" pitchFamily="34" charset="0"/>
              <a:buChar char="•"/>
            </a:pPr>
            <a:r>
              <a:rPr lang="en-US" dirty="0"/>
              <a:t>If you have a file only on your home computer and your home hard drive fails then it's gone.</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But if the file is up in the cloud and it's backed up on multiple services then there will  be another copy for you to access.</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So if there is a fault in the system you will still always have the ability to retrieve that file.</a:t>
            </a:r>
          </a:p>
          <a:p>
            <a:pPr>
              <a:buClr>
                <a:srgbClr val="C00000"/>
              </a:buClr>
            </a:pPr>
            <a:endParaRPr lang="en-US" dirty="0"/>
          </a:p>
        </p:txBody>
      </p:sp>
      <p:sp>
        <p:nvSpPr>
          <p:cNvPr id="9" name="object 2">
            <a:extLst>
              <a:ext uri="{FF2B5EF4-FFF2-40B4-BE49-F238E27FC236}">
                <a16:creationId xmlns:a16="http://schemas.microsoft.com/office/drawing/2014/main" id="{A86436F4-9A33-48B1-A27E-93B2C50183CA}"/>
              </a:ext>
            </a:extLst>
          </p:cNvPr>
          <p:cNvSpPr/>
          <p:nvPr/>
        </p:nvSpPr>
        <p:spPr>
          <a:xfrm>
            <a:off x="7426036" y="3916218"/>
            <a:ext cx="4682837" cy="2941782"/>
          </a:xfrm>
          <a:prstGeom prst="rect">
            <a:avLst/>
          </a:prstGeom>
          <a:blipFill>
            <a:blip r:embed="rId2" cstate="print"/>
            <a:stretch>
              <a:fillRect l="-20452" t="-1986" r="-6651"/>
            </a:stretch>
          </a:blipFill>
        </p:spPr>
        <p:txBody>
          <a:bodyPr wrap="square" lIns="0" tIns="0" rIns="0" bIns="0" rtlCol="0"/>
          <a:lstStyle/>
          <a:p>
            <a:endParaRPr/>
          </a:p>
        </p:txBody>
      </p:sp>
      <p:sp>
        <p:nvSpPr>
          <p:cNvPr id="2" name="Rectangle 1">
            <a:extLst>
              <a:ext uri="{FF2B5EF4-FFF2-40B4-BE49-F238E27FC236}">
                <a16:creationId xmlns:a16="http://schemas.microsoft.com/office/drawing/2014/main" id="{0F4E0710-18D3-4E0D-B4C6-7C21BBA49BF3}"/>
              </a:ext>
            </a:extLst>
          </p:cNvPr>
          <p:cNvSpPr/>
          <p:nvPr/>
        </p:nvSpPr>
        <p:spPr>
          <a:xfrm>
            <a:off x="7342910" y="3980873"/>
            <a:ext cx="914400" cy="444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313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E6475F-2697-4300-926B-0A6DE9ED8C72}"/>
              </a:ext>
            </a:extLst>
          </p:cNvPr>
          <p:cNvSpPr txBox="1"/>
          <p:nvPr/>
        </p:nvSpPr>
        <p:spPr>
          <a:xfrm>
            <a:off x="0" y="645160"/>
            <a:ext cx="1450109"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On Premise</a:t>
            </a:r>
          </a:p>
        </p:txBody>
      </p:sp>
      <p:sp>
        <p:nvSpPr>
          <p:cNvPr id="8" name="TextBox 7">
            <a:extLst>
              <a:ext uri="{FF2B5EF4-FFF2-40B4-BE49-F238E27FC236}">
                <a16:creationId xmlns:a16="http://schemas.microsoft.com/office/drawing/2014/main" id="{FB0001DF-A15F-4E9F-997B-0BAFE18A7A80}"/>
              </a:ext>
            </a:extLst>
          </p:cNvPr>
          <p:cNvSpPr txBox="1"/>
          <p:nvPr/>
        </p:nvSpPr>
        <p:spPr>
          <a:xfrm>
            <a:off x="184726" y="1168920"/>
            <a:ext cx="11822547" cy="2308324"/>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Company have server computers which are  storing their data handling their code or when customers use their software they're accessing the software on the company's servers.</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let's say that it is 2016 and this company currently has about 1000 users which takes three servers to power the software for those 1000 users.</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let's say we're looking forward to 2017 and this company is estimating that in 2017 they're going to have growth and they're going to have 5000 users.</a:t>
            </a:r>
          </a:p>
        </p:txBody>
      </p:sp>
      <p:sp>
        <p:nvSpPr>
          <p:cNvPr id="2" name="Rectangle 1">
            <a:extLst>
              <a:ext uri="{FF2B5EF4-FFF2-40B4-BE49-F238E27FC236}">
                <a16:creationId xmlns:a16="http://schemas.microsoft.com/office/drawing/2014/main" id="{0F4E0710-18D3-4E0D-B4C6-7C21BBA49BF3}"/>
              </a:ext>
            </a:extLst>
          </p:cNvPr>
          <p:cNvSpPr/>
          <p:nvPr/>
        </p:nvSpPr>
        <p:spPr>
          <a:xfrm>
            <a:off x="7342910" y="3980873"/>
            <a:ext cx="914400" cy="444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2">
            <a:extLst>
              <a:ext uri="{FF2B5EF4-FFF2-40B4-BE49-F238E27FC236}">
                <a16:creationId xmlns:a16="http://schemas.microsoft.com/office/drawing/2014/main" id="{D456FC09-AB7E-4EAC-BC2C-4A2C3156A975}"/>
              </a:ext>
            </a:extLst>
          </p:cNvPr>
          <p:cNvSpPr/>
          <p:nvPr/>
        </p:nvSpPr>
        <p:spPr>
          <a:xfrm>
            <a:off x="4304147" y="3593969"/>
            <a:ext cx="6991926" cy="2829099"/>
          </a:xfrm>
          <a:prstGeom prst="rect">
            <a:avLst/>
          </a:prstGeom>
          <a:blipFill>
            <a:blip r:embed="rId2" cstate="print"/>
            <a:stretch>
              <a:fillRect l="-4498" t="-34268" r="-10885" b="-9780"/>
            </a:stretch>
          </a:blipFill>
        </p:spPr>
        <p:txBody>
          <a:bodyPr wrap="square" lIns="0" tIns="0" rIns="0" bIns="0" rtlCol="0"/>
          <a:lstStyle/>
          <a:p>
            <a:endParaRPr/>
          </a:p>
        </p:txBody>
      </p:sp>
    </p:spTree>
    <p:extLst>
      <p:ext uri="{BB962C8B-B14F-4D97-AF65-F5344CB8AC3E}">
        <p14:creationId xmlns:p14="http://schemas.microsoft.com/office/powerpoint/2010/main" val="238822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E6475F-2697-4300-926B-0A6DE9ED8C72}"/>
              </a:ext>
            </a:extLst>
          </p:cNvPr>
          <p:cNvSpPr txBox="1"/>
          <p:nvPr/>
        </p:nvSpPr>
        <p:spPr>
          <a:xfrm>
            <a:off x="0" y="645160"/>
            <a:ext cx="1450109"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Challenges</a:t>
            </a:r>
          </a:p>
        </p:txBody>
      </p:sp>
      <p:sp>
        <p:nvSpPr>
          <p:cNvPr id="8" name="TextBox 7">
            <a:extLst>
              <a:ext uri="{FF2B5EF4-FFF2-40B4-BE49-F238E27FC236}">
                <a16:creationId xmlns:a16="http://schemas.microsoft.com/office/drawing/2014/main" id="{FB0001DF-A15F-4E9F-997B-0BAFE18A7A80}"/>
              </a:ext>
            </a:extLst>
          </p:cNvPr>
          <p:cNvSpPr txBox="1"/>
          <p:nvPr/>
        </p:nvSpPr>
        <p:spPr>
          <a:xfrm>
            <a:off x="184726" y="1443841"/>
            <a:ext cx="11822547" cy="3970318"/>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Now if they're going to have 5000 users the three servers that they originally had would not be enough.</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They're going to add an additional 3 servers to hand or the load of having more users.</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But in order to add three additional servers to their on premise data center they're going to have to one have the size and the space to put these servers into their data center.</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You're also then going to have to research what type of servers they need they're going to have to buy them that's going to cost generally a significant amount of money.</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They're going to have to wait for delivery which can be anywhere between a week to several weeks for servers.</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They're then going to have to set them up test them install operating system software get them all up and running back and take a lot of time.</a:t>
            </a:r>
          </a:p>
        </p:txBody>
      </p:sp>
    </p:spTree>
    <p:extLst>
      <p:ext uri="{BB962C8B-B14F-4D97-AF65-F5344CB8AC3E}">
        <p14:creationId xmlns:p14="http://schemas.microsoft.com/office/powerpoint/2010/main" val="402084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B0001DF-A15F-4E9F-997B-0BAFE18A7A80}"/>
              </a:ext>
            </a:extLst>
          </p:cNvPr>
          <p:cNvSpPr txBox="1"/>
          <p:nvPr/>
        </p:nvSpPr>
        <p:spPr>
          <a:xfrm>
            <a:off x="120071" y="1148277"/>
            <a:ext cx="11822547" cy="2862322"/>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let's assume that their estimates were right.</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And in 2017 they increased their user base to about 5000 users.</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And the six servers are currently working for them in the user base that they have.</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Now let's look forward to 2018 and let's say that they're now expecting 20000 users estimating 20000 users in 2018 as their company and user base is growing.</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Now they would have to add an additional 12 servers.</a:t>
            </a:r>
          </a:p>
        </p:txBody>
      </p:sp>
      <p:sp>
        <p:nvSpPr>
          <p:cNvPr id="5" name="object 2">
            <a:extLst>
              <a:ext uri="{FF2B5EF4-FFF2-40B4-BE49-F238E27FC236}">
                <a16:creationId xmlns:a16="http://schemas.microsoft.com/office/drawing/2014/main" id="{96AE00EB-97F0-4DA4-A296-C6A4E3D382DE}"/>
              </a:ext>
            </a:extLst>
          </p:cNvPr>
          <p:cNvSpPr/>
          <p:nvPr/>
        </p:nvSpPr>
        <p:spPr>
          <a:xfrm>
            <a:off x="4137890" y="4010599"/>
            <a:ext cx="6991929" cy="2730163"/>
          </a:xfrm>
          <a:prstGeom prst="rect">
            <a:avLst/>
          </a:prstGeom>
          <a:blipFill>
            <a:blip r:embed="rId2" cstate="print"/>
            <a:stretch>
              <a:fillRect l="-3979" t="-32608" r="-10055" b="-8783"/>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E2C18B26-756D-4F47-98B9-FEA7424F11F0}"/>
              </a:ext>
            </a:extLst>
          </p:cNvPr>
          <p:cNvSpPr txBox="1"/>
          <p:nvPr/>
        </p:nvSpPr>
        <p:spPr>
          <a:xfrm>
            <a:off x="0" y="649778"/>
            <a:ext cx="1450109"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On Premise</a:t>
            </a:r>
          </a:p>
        </p:txBody>
      </p:sp>
    </p:spTree>
    <p:extLst>
      <p:ext uri="{BB962C8B-B14F-4D97-AF65-F5344CB8AC3E}">
        <p14:creationId xmlns:p14="http://schemas.microsoft.com/office/powerpoint/2010/main" val="426269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B0001DF-A15F-4E9F-997B-0BAFE18A7A80}"/>
              </a:ext>
            </a:extLst>
          </p:cNvPr>
          <p:cNvSpPr txBox="1"/>
          <p:nvPr/>
        </p:nvSpPr>
        <p:spPr>
          <a:xfrm>
            <a:off x="120071" y="1148277"/>
            <a:ext cx="11822547" cy="2031325"/>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what if in 2018 they were wrong and they didn't get 20000 users but they only topped out at 7000 users.</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Now a whole segment of the servers that they just purchased for 2018 aren't being used.</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It was a tremendous waste of resources a tremendous waste of money for something that is not being used </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They would have to sell the servers or just let them sit there until the user base were to increase.</a:t>
            </a:r>
          </a:p>
        </p:txBody>
      </p:sp>
      <p:sp>
        <p:nvSpPr>
          <p:cNvPr id="7" name="TextBox 6">
            <a:extLst>
              <a:ext uri="{FF2B5EF4-FFF2-40B4-BE49-F238E27FC236}">
                <a16:creationId xmlns:a16="http://schemas.microsoft.com/office/drawing/2014/main" id="{E2C18B26-756D-4F47-98B9-FEA7424F11F0}"/>
              </a:ext>
            </a:extLst>
          </p:cNvPr>
          <p:cNvSpPr txBox="1"/>
          <p:nvPr/>
        </p:nvSpPr>
        <p:spPr>
          <a:xfrm>
            <a:off x="0" y="649778"/>
            <a:ext cx="1450109"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On Premise</a:t>
            </a:r>
          </a:p>
        </p:txBody>
      </p:sp>
      <p:sp>
        <p:nvSpPr>
          <p:cNvPr id="6" name="object 2">
            <a:extLst>
              <a:ext uri="{FF2B5EF4-FFF2-40B4-BE49-F238E27FC236}">
                <a16:creationId xmlns:a16="http://schemas.microsoft.com/office/drawing/2014/main" id="{00191880-B345-419F-8333-D8E16465F249}"/>
              </a:ext>
            </a:extLst>
          </p:cNvPr>
          <p:cNvSpPr/>
          <p:nvPr/>
        </p:nvSpPr>
        <p:spPr>
          <a:xfrm>
            <a:off x="2156690" y="3429000"/>
            <a:ext cx="7878620" cy="3177309"/>
          </a:xfrm>
          <a:prstGeom prst="rect">
            <a:avLst/>
          </a:prstGeom>
          <a:blipFill>
            <a:blip r:embed="rId2" cstate="print"/>
            <a:stretch>
              <a:fillRect l="-4551" t="-32412" r="-9886" b="-9390"/>
            </a:stretch>
          </a:blipFill>
        </p:spPr>
        <p:txBody>
          <a:bodyPr wrap="square" lIns="0" tIns="0" rIns="0" bIns="0" rtlCol="0"/>
          <a:lstStyle/>
          <a:p>
            <a:endParaRPr/>
          </a:p>
        </p:txBody>
      </p:sp>
    </p:spTree>
    <p:extLst>
      <p:ext uri="{BB962C8B-B14F-4D97-AF65-F5344CB8AC3E}">
        <p14:creationId xmlns:p14="http://schemas.microsoft.com/office/powerpoint/2010/main" val="151442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B0001DF-A15F-4E9F-997B-0BAFE18A7A80}"/>
              </a:ext>
            </a:extLst>
          </p:cNvPr>
          <p:cNvSpPr txBox="1"/>
          <p:nvPr/>
        </p:nvSpPr>
        <p:spPr>
          <a:xfrm>
            <a:off x="369453" y="2007259"/>
            <a:ext cx="11822547" cy="2585323"/>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Companies specifically a growing company spending the tens of thousands of dollars on these servers may have been a big investment.</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If they didn't get the user base to back that up it could be a major loss for the company.</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endParaRPr lang="en-US" dirty="0"/>
          </a:p>
          <a:p>
            <a:pPr>
              <a:buClr>
                <a:srgbClr val="C00000"/>
              </a:buClr>
            </a:pPr>
            <a:endParaRPr lang="en-US" dirty="0"/>
          </a:p>
          <a:p>
            <a:pPr marL="285750" indent="-285750">
              <a:buClr>
                <a:srgbClr val="C00000"/>
              </a:buClr>
              <a:buFont typeface="Arial" panose="020B0604020202020204" pitchFamily="34" charset="0"/>
              <a:buChar char="•"/>
            </a:pPr>
            <a:endParaRPr lang="en-US" dirty="0"/>
          </a:p>
          <a:p>
            <a:pPr>
              <a:buClr>
                <a:srgbClr val="C00000"/>
              </a:buClr>
            </a:pPr>
            <a:r>
              <a:rPr lang="en-US" b="1" dirty="0">
                <a:solidFill>
                  <a:srgbClr val="C00000"/>
                </a:solidFill>
              </a:rPr>
              <a:t>               This is a problem with on premise data centers that something like cloud services seeks to solve.</a:t>
            </a:r>
          </a:p>
        </p:txBody>
      </p:sp>
      <p:sp>
        <p:nvSpPr>
          <p:cNvPr id="7" name="TextBox 6">
            <a:extLst>
              <a:ext uri="{FF2B5EF4-FFF2-40B4-BE49-F238E27FC236}">
                <a16:creationId xmlns:a16="http://schemas.microsoft.com/office/drawing/2014/main" id="{E2C18B26-756D-4F47-98B9-FEA7424F11F0}"/>
              </a:ext>
            </a:extLst>
          </p:cNvPr>
          <p:cNvSpPr txBox="1"/>
          <p:nvPr/>
        </p:nvSpPr>
        <p:spPr>
          <a:xfrm>
            <a:off x="0" y="649778"/>
            <a:ext cx="1450109"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On Premise</a:t>
            </a:r>
          </a:p>
        </p:txBody>
      </p:sp>
    </p:spTree>
    <p:extLst>
      <p:ext uri="{BB962C8B-B14F-4D97-AF65-F5344CB8AC3E}">
        <p14:creationId xmlns:p14="http://schemas.microsoft.com/office/powerpoint/2010/main" val="93698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B0001DF-A15F-4E9F-997B-0BAFE18A7A80}"/>
              </a:ext>
            </a:extLst>
          </p:cNvPr>
          <p:cNvSpPr txBox="1"/>
          <p:nvPr/>
        </p:nvSpPr>
        <p:spPr>
          <a:xfrm>
            <a:off x="286329" y="1249728"/>
            <a:ext cx="11822547" cy="2862322"/>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If the company is using a cloud service provider such as AWS, in 2016 again this company currently has a thousand users</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let's say for this example that they have two servers that they currently have provisioned and are using in the cloud.</a:t>
            </a:r>
          </a:p>
          <a:p>
            <a:pPr>
              <a:buClr>
                <a:srgbClr val="C00000"/>
              </a:buClr>
            </a:pPr>
            <a:endParaRPr lang="en-US" b="1" dirty="0">
              <a:solidFill>
                <a:srgbClr val="C00000"/>
              </a:solidFill>
            </a:endParaRPr>
          </a:p>
          <a:p>
            <a:pPr marL="285750" indent="-285750">
              <a:buClr>
                <a:srgbClr val="C00000"/>
              </a:buClr>
              <a:buFont typeface="Arial" panose="020B0604020202020204" pitchFamily="34" charset="0"/>
              <a:buChar char="•"/>
            </a:pPr>
            <a:r>
              <a:rPr lang="en-US" dirty="0"/>
              <a:t>As the company grows at this timetable doesn't matter anymore because the company no longer has to project or estimate future growth.</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Naturally as the user base increases say from 1000 to 4000 cloud service providers as user base grows automatically and instantly add additional servers so the company didn't have to estimate growth.</a:t>
            </a:r>
          </a:p>
          <a:p>
            <a:pPr marL="285750" indent="-285750">
              <a:buClr>
                <a:srgbClr val="C00000"/>
              </a:buClr>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E2C18B26-756D-4F47-98B9-FEA7424F11F0}"/>
              </a:ext>
            </a:extLst>
          </p:cNvPr>
          <p:cNvSpPr txBox="1"/>
          <p:nvPr/>
        </p:nvSpPr>
        <p:spPr>
          <a:xfrm>
            <a:off x="1" y="649778"/>
            <a:ext cx="1727200"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Cloud Service</a:t>
            </a:r>
          </a:p>
        </p:txBody>
      </p:sp>
      <p:sp>
        <p:nvSpPr>
          <p:cNvPr id="5" name="object 2">
            <a:extLst>
              <a:ext uri="{FF2B5EF4-FFF2-40B4-BE49-F238E27FC236}">
                <a16:creationId xmlns:a16="http://schemas.microsoft.com/office/drawing/2014/main" id="{949D5022-A5FF-4AC5-A43E-130057FB1C93}"/>
              </a:ext>
            </a:extLst>
          </p:cNvPr>
          <p:cNvSpPr/>
          <p:nvPr/>
        </p:nvSpPr>
        <p:spPr>
          <a:xfrm>
            <a:off x="203205" y="3963347"/>
            <a:ext cx="5343232" cy="2862323"/>
          </a:xfrm>
          <a:prstGeom prst="rect">
            <a:avLst/>
          </a:prstGeom>
          <a:blipFill>
            <a:blip r:embed="rId2" cstate="print"/>
            <a:stretch>
              <a:fillRect l="-3723" t="-18936" r="-3662" b="-1807"/>
            </a:stretch>
          </a:blipFill>
        </p:spPr>
        <p:txBody>
          <a:bodyPr wrap="square" lIns="0" tIns="0" rIns="0" bIns="0" rtlCol="0"/>
          <a:lstStyle/>
          <a:p>
            <a:endParaRPr/>
          </a:p>
        </p:txBody>
      </p:sp>
      <p:sp>
        <p:nvSpPr>
          <p:cNvPr id="6" name="object 2">
            <a:extLst>
              <a:ext uri="{FF2B5EF4-FFF2-40B4-BE49-F238E27FC236}">
                <a16:creationId xmlns:a16="http://schemas.microsoft.com/office/drawing/2014/main" id="{573D1522-B453-493B-B786-F541210E624C}"/>
              </a:ext>
            </a:extLst>
          </p:cNvPr>
          <p:cNvSpPr/>
          <p:nvPr/>
        </p:nvSpPr>
        <p:spPr>
          <a:xfrm>
            <a:off x="6280728" y="3972583"/>
            <a:ext cx="5504876" cy="2862324"/>
          </a:xfrm>
          <a:prstGeom prst="rect">
            <a:avLst/>
          </a:prstGeom>
          <a:blipFill>
            <a:blip r:embed="rId3" cstate="print"/>
            <a:stretch>
              <a:fillRect l="-3840" t="-18671" r="-3783" b="-2042"/>
            </a:stretch>
          </a:blipFill>
        </p:spPr>
        <p:txBody>
          <a:bodyPr wrap="square" lIns="0" tIns="0" rIns="0" bIns="0" rtlCol="0"/>
          <a:lstStyle/>
          <a:p>
            <a:endParaRPr/>
          </a:p>
        </p:txBody>
      </p:sp>
      <p:sp>
        <p:nvSpPr>
          <p:cNvPr id="9" name="Rectangle 8">
            <a:extLst>
              <a:ext uri="{FF2B5EF4-FFF2-40B4-BE49-F238E27FC236}">
                <a16:creationId xmlns:a16="http://schemas.microsoft.com/office/drawing/2014/main" id="{8932BA1D-40D3-4AB4-8865-520C0843CB03}"/>
              </a:ext>
            </a:extLst>
          </p:cNvPr>
          <p:cNvSpPr/>
          <p:nvPr/>
        </p:nvSpPr>
        <p:spPr>
          <a:xfrm flipH="1">
            <a:off x="5934365" y="3893773"/>
            <a:ext cx="60034" cy="29548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F2829AA-8052-4211-993C-D7CA19D10123}"/>
              </a:ext>
            </a:extLst>
          </p:cNvPr>
          <p:cNvSpPr/>
          <p:nvPr/>
        </p:nvSpPr>
        <p:spPr>
          <a:xfrm>
            <a:off x="0" y="3848054"/>
            <a:ext cx="12192000" cy="4571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1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195" y="1199117"/>
            <a:ext cx="7214915" cy="5538100"/>
          </a:xfrm>
          <a:prstGeom prst="rect">
            <a:avLst/>
          </a:prstGeom>
        </p:spPr>
      </p:pic>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415BA3D-41B4-4277-BDC3-B2B512243A26}"/>
              </a:ext>
            </a:extLst>
          </p:cNvPr>
          <p:cNvSpPr txBox="1"/>
          <p:nvPr/>
        </p:nvSpPr>
        <p:spPr>
          <a:xfrm>
            <a:off x="4225637" y="4294909"/>
            <a:ext cx="775854" cy="369332"/>
          </a:xfrm>
          <a:prstGeom prst="rect">
            <a:avLst/>
          </a:prstGeom>
          <a:solidFill>
            <a:schemeClr val="bg1"/>
          </a:solidFill>
        </p:spPr>
        <p:txBody>
          <a:bodyPr wrap="square" rtlCol="0">
            <a:spAutoFit/>
          </a:bodyPr>
          <a:lstStyle/>
          <a:p>
            <a:endParaRPr lang="en-US" dirty="0"/>
          </a:p>
        </p:txBody>
      </p:sp>
      <p:sp>
        <p:nvSpPr>
          <p:cNvPr id="11" name="TextBox 10">
            <a:extLst>
              <a:ext uri="{FF2B5EF4-FFF2-40B4-BE49-F238E27FC236}">
                <a16:creationId xmlns:a16="http://schemas.microsoft.com/office/drawing/2014/main" id="{A1D96998-52C3-48C0-86F6-7C308D81F4CE}"/>
              </a:ext>
            </a:extLst>
          </p:cNvPr>
          <p:cNvSpPr txBox="1"/>
          <p:nvPr/>
        </p:nvSpPr>
        <p:spPr>
          <a:xfrm>
            <a:off x="81940" y="889481"/>
            <a:ext cx="4904509" cy="619272"/>
          </a:xfrm>
          <a:prstGeom prst="rect">
            <a:avLst/>
          </a:prstGeom>
          <a:solidFill>
            <a:schemeClr val="bg1"/>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dirty="0"/>
              <a:t>What is Cloud Computing ? </a:t>
            </a:r>
          </a:p>
        </p:txBody>
      </p:sp>
    </p:spTree>
    <p:extLst>
      <p:ext uri="{BB962C8B-B14F-4D97-AF65-F5344CB8AC3E}">
        <p14:creationId xmlns:p14="http://schemas.microsoft.com/office/powerpoint/2010/main" val="284206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B0001DF-A15F-4E9F-997B-0BAFE18A7A80}"/>
              </a:ext>
            </a:extLst>
          </p:cNvPr>
          <p:cNvSpPr txBox="1"/>
          <p:nvPr/>
        </p:nvSpPr>
        <p:spPr>
          <a:xfrm>
            <a:off x="184726" y="1056813"/>
            <a:ext cx="11822547" cy="3693319"/>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If the user base dropped from 4000 to 3000 the cloud service provider simply just de-commissioned that server and this particular company is no longer being charged for it.</a:t>
            </a:r>
          </a:p>
          <a:p>
            <a:pPr>
              <a:buClr>
                <a:srgbClr val="C00000"/>
              </a:buClr>
            </a:pPr>
            <a:endParaRPr lang="en-US" dirty="0"/>
          </a:p>
          <a:p>
            <a:pPr marL="285750" indent="-285750">
              <a:buClr>
                <a:srgbClr val="C00000"/>
              </a:buClr>
              <a:buFont typeface="Arial" panose="020B0604020202020204" pitchFamily="34" charset="0"/>
              <a:buChar char="•"/>
            </a:pPr>
            <a:r>
              <a:rPr lang="en-US" dirty="0"/>
              <a:t>Using a cloud service provider you're only leasing hardware and on an on demand basis meaning that as your user base grows you can add more.</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And as it shrinks you can pare those down and no longer pay for them.</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b="1" dirty="0">
                <a:solidFill>
                  <a:schemeClr val="accent1">
                    <a:lumMod val="50000"/>
                  </a:schemeClr>
                </a:solidFill>
              </a:rPr>
              <a:t>Scalability</a:t>
            </a:r>
            <a:r>
              <a:rPr lang="en-US" dirty="0"/>
              <a:t> is that as user base grows you have the ability to quickly and easily add more servers so you can scale up extremely easily.</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b="1" dirty="0">
                <a:solidFill>
                  <a:schemeClr val="accent1">
                    <a:lumMod val="50000"/>
                  </a:schemeClr>
                </a:solidFill>
              </a:rPr>
              <a:t>Elasticity</a:t>
            </a:r>
            <a:r>
              <a:rPr lang="en-US" dirty="0"/>
              <a:t> means that you can grow but you can also shrink.</a:t>
            </a:r>
          </a:p>
          <a:p>
            <a:pPr>
              <a:buClr>
                <a:srgbClr val="C00000"/>
              </a:buClr>
            </a:pPr>
            <a:endParaRPr lang="en-US" dirty="0"/>
          </a:p>
        </p:txBody>
      </p:sp>
      <p:sp>
        <p:nvSpPr>
          <p:cNvPr id="12" name="object 2">
            <a:extLst>
              <a:ext uri="{FF2B5EF4-FFF2-40B4-BE49-F238E27FC236}">
                <a16:creationId xmlns:a16="http://schemas.microsoft.com/office/drawing/2014/main" id="{56B0EF73-8D47-46C7-88F2-1825747ADB96}"/>
              </a:ext>
            </a:extLst>
          </p:cNvPr>
          <p:cNvSpPr/>
          <p:nvPr/>
        </p:nvSpPr>
        <p:spPr>
          <a:xfrm>
            <a:off x="6391563" y="3556001"/>
            <a:ext cx="5615710" cy="3302000"/>
          </a:xfrm>
          <a:prstGeom prst="rect">
            <a:avLst/>
          </a:prstGeom>
          <a:blipFill>
            <a:blip r:embed="rId2" cstate="print"/>
            <a:stretch>
              <a:fillRect l="-1715" t="-2240" r="-4043" b="-1769"/>
            </a:stretch>
          </a:blipFill>
        </p:spPr>
        <p:txBody>
          <a:bodyPr wrap="square" lIns="0" tIns="0" rIns="0" bIns="0" rtlCol="0"/>
          <a:lstStyle/>
          <a:p>
            <a:endParaRPr/>
          </a:p>
        </p:txBody>
      </p:sp>
      <p:sp>
        <p:nvSpPr>
          <p:cNvPr id="13" name="TextBox 12">
            <a:extLst>
              <a:ext uri="{FF2B5EF4-FFF2-40B4-BE49-F238E27FC236}">
                <a16:creationId xmlns:a16="http://schemas.microsoft.com/office/drawing/2014/main" id="{ED30D435-6D73-484D-9EE0-67BEBBA8F075}"/>
              </a:ext>
            </a:extLst>
          </p:cNvPr>
          <p:cNvSpPr txBox="1"/>
          <p:nvPr/>
        </p:nvSpPr>
        <p:spPr>
          <a:xfrm>
            <a:off x="184726" y="6208222"/>
            <a:ext cx="6132944" cy="369332"/>
          </a:xfrm>
          <a:prstGeom prst="rect">
            <a:avLst/>
          </a:prstGeom>
          <a:noFill/>
        </p:spPr>
        <p:txBody>
          <a:bodyPr wrap="square">
            <a:spAutoFit/>
          </a:bodyPr>
          <a:lstStyle/>
          <a:p>
            <a:pPr>
              <a:buClr>
                <a:srgbClr val="C00000"/>
              </a:buClr>
            </a:pPr>
            <a:r>
              <a:rPr lang="en-US" b="1" dirty="0">
                <a:solidFill>
                  <a:srgbClr val="C00000"/>
                </a:solidFill>
              </a:rPr>
              <a:t>Think about Elasticity right a rubber band.</a:t>
            </a:r>
          </a:p>
        </p:txBody>
      </p:sp>
      <p:sp>
        <p:nvSpPr>
          <p:cNvPr id="14" name="TextBox 13">
            <a:extLst>
              <a:ext uri="{FF2B5EF4-FFF2-40B4-BE49-F238E27FC236}">
                <a16:creationId xmlns:a16="http://schemas.microsoft.com/office/drawing/2014/main" id="{4F9BEDD2-6AE0-456A-99C2-FB9EA64F5ABF}"/>
              </a:ext>
            </a:extLst>
          </p:cNvPr>
          <p:cNvSpPr txBox="1"/>
          <p:nvPr/>
        </p:nvSpPr>
        <p:spPr>
          <a:xfrm>
            <a:off x="0" y="489101"/>
            <a:ext cx="1727200"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Cloud Service</a:t>
            </a:r>
          </a:p>
        </p:txBody>
      </p:sp>
    </p:spTree>
    <p:extLst>
      <p:ext uri="{BB962C8B-B14F-4D97-AF65-F5344CB8AC3E}">
        <p14:creationId xmlns:p14="http://schemas.microsoft.com/office/powerpoint/2010/main" val="138655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1000"/>
                                        <p:tgtEl>
                                          <p:spTgt spid="14">
                                            <p:txEl>
                                              <p:pRg st="0" end="0"/>
                                            </p:txEl>
                                          </p:spTgt>
                                        </p:tgtEl>
                                      </p:cBhvr>
                                    </p:animEffect>
                                    <p:anim calcmode="lin" valueType="num">
                                      <p:cBhvr>
                                        <p:cTn id="14"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B0001DF-A15F-4E9F-997B-0BAFE18A7A80}"/>
              </a:ext>
            </a:extLst>
          </p:cNvPr>
          <p:cNvSpPr txBox="1"/>
          <p:nvPr/>
        </p:nvSpPr>
        <p:spPr>
          <a:xfrm>
            <a:off x="184726" y="1056813"/>
            <a:ext cx="11822547" cy="2585323"/>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Cloud is just a computer somewhere else that you are using in some fashion an</a:t>
            </a:r>
            <a:r>
              <a:rPr lang="en-US" b="1" dirty="0">
                <a:solidFill>
                  <a:srgbClr val="C00000"/>
                </a:solidFill>
              </a:rPr>
              <a:t> AWS </a:t>
            </a:r>
            <a:r>
              <a:rPr lang="en-US" dirty="0"/>
              <a:t>is a cloud services provider.</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b="1" dirty="0">
                <a:solidFill>
                  <a:schemeClr val="accent1">
                    <a:lumMod val="75000"/>
                  </a:schemeClr>
                </a:solidFill>
              </a:rPr>
              <a:t>High Availability: </a:t>
            </a:r>
            <a:r>
              <a:rPr lang="en-US" dirty="0"/>
              <a:t>Think about your files are available all the time and from any device that you want with fault tolerant.</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b="1" dirty="0">
                <a:solidFill>
                  <a:schemeClr val="accent1">
                    <a:lumMod val="75000"/>
                  </a:schemeClr>
                </a:solidFill>
              </a:rPr>
              <a:t>Fault Tolerant: </a:t>
            </a:r>
            <a:r>
              <a:rPr lang="en-US" dirty="0"/>
              <a:t>Think about if something  goes wrong with hard drive or your Computer goes down if  there is backup that no matter what goes wrong you'll still be able to access your files and your files will never be deleted.</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b="1" dirty="0">
                <a:solidFill>
                  <a:schemeClr val="accent1">
                    <a:lumMod val="75000"/>
                  </a:schemeClr>
                </a:solidFill>
              </a:rPr>
              <a:t>Scalability &amp; Elasticity: </a:t>
            </a:r>
            <a:r>
              <a:rPr lang="en-US" dirty="0"/>
              <a:t>Think about the ability to quickly grow and shrink on demand based on your needs.</a:t>
            </a:r>
          </a:p>
          <a:p>
            <a:pPr>
              <a:buClr>
                <a:srgbClr val="C00000"/>
              </a:buClr>
            </a:pPr>
            <a:endParaRPr lang="en-US" dirty="0"/>
          </a:p>
        </p:txBody>
      </p:sp>
      <p:sp>
        <p:nvSpPr>
          <p:cNvPr id="7" name="TextBox 6">
            <a:extLst>
              <a:ext uri="{FF2B5EF4-FFF2-40B4-BE49-F238E27FC236}">
                <a16:creationId xmlns:a16="http://schemas.microsoft.com/office/drawing/2014/main" id="{26F544B6-BE91-44BB-8162-EC51043E8728}"/>
              </a:ext>
            </a:extLst>
          </p:cNvPr>
          <p:cNvSpPr txBox="1"/>
          <p:nvPr/>
        </p:nvSpPr>
        <p:spPr>
          <a:xfrm>
            <a:off x="0" y="507574"/>
            <a:ext cx="1385455"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Conclusion</a:t>
            </a:r>
          </a:p>
        </p:txBody>
      </p:sp>
      <p:sp>
        <p:nvSpPr>
          <p:cNvPr id="9" name="object 2">
            <a:extLst>
              <a:ext uri="{FF2B5EF4-FFF2-40B4-BE49-F238E27FC236}">
                <a16:creationId xmlns:a16="http://schemas.microsoft.com/office/drawing/2014/main" id="{0B8DF7EC-934D-4EF9-967B-B880509BC2D0}"/>
              </a:ext>
            </a:extLst>
          </p:cNvPr>
          <p:cNvSpPr/>
          <p:nvPr/>
        </p:nvSpPr>
        <p:spPr>
          <a:xfrm>
            <a:off x="5865091" y="3343564"/>
            <a:ext cx="6142182" cy="3343563"/>
          </a:xfrm>
          <a:prstGeom prst="rect">
            <a:avLst/>
          </a:prstGeom>
          <a:blipFill>
            <a:blip r:embed="rId2" cstate="print"/>
            <a:stretch>
              <a:fillRect l="-18518" t="-28458" r="-19108" b="-8508"/>
            </a:stretch>
          </a:blipFill>
        </p:spPr>
        <p:txBody>
          <a:bodyPr wrap="square" lIns="0" tIns="0" rIns="0" bIns="0" rtlCol="0"/>
          <a:lstStyle/>
          <a:p>
            <a:endParaRPr/>
          </a:p>
        </p:txBody>
      </p:sp>
      <p:sp>
        <p:nvSpPr>
          <p:cNvPr id="11" name="TextBox 10">
            <a:extLst>
              <a:ext uri="{FF2B5EF4-FFF2-40B4-BE49-F238E27FC236}">
                <a16:creationId xmlns:a16="http://schemas.microsoft.com/office/drawing/2014/main" id="{5C202DEE-5952-4F11-BF7D-A2BE522BBB47}"/>
              </a:ext>
            </a:extLst>
          </p:cNvPr>
          <p:cNvSpPr txBox="1"/>
          <p:nvPr/>
        </p:nvSpPr>
        <p:spPr>
          <a:xfrm>
            <a:off x="73891" y="4092015"/>
            <a:ext cx="6132944" cy="923330"/>
          </a:xfrm>
          <a:prstGeom prst="rect">
            <a:avLst/>
          </a:prstGeom>
          <a:noFill/>
        </p:spPr>
        <p:txBody>
          <a:bodyPr wrap="square">
            <a:spAutoFit/>
          </a:bodyPr>
          <a:lstStyle/>
          <a:p>
            <a:pPr>
              <a:buClr>
                <a:srgbClr val="C00000"/>
              </a:buClr>
            </a:pPr>
            <a:r>
              <a:rPr lang="en-US" dirty="0">
                <a:solidFill>
                  <a:schemeClr val="bg2">
                    <a:lumMod val="50000"/>
                  </a:schemeClr>
                </a:solidFill>
              </a:rPr>
              <a:t>Four terms listed here are the major reasons and advantages why both personal users and enterprise users love cloud services.</a:t>
            </a:r>
          </a:p>
        </p:txBody>
      </p:sp>
    </p:spTree>
    <p:extLst>
      <p:ext uri="{BB962C8B-B14F-4D97-AF65-F5344CB8AC3E}">
        <p14:creationId xmlns:p14="http://schemas.microsoft.com/office/powerpoint/2010/main" val="424322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273" b="11757"/>
          <a:stretch/>
        </p:blipFill>
        <p:spPr>
          <a:xfrm>
            <a:off x="0" y="45719"/>
            <a:ext cx="12192000" cy="6812281"/>
          </a:xfrm>
          <a:prstGeom prst="rect">
            <a:avLst/>
          </a:prstGeom>
        </p:spPr>
      </p:pic>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805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163FED-91B4-46E0-9E6F-1583E73D1C1D}"/>
              </a:ext>
            </a:extLst>
          </p:cNvPr>
          <p:cNvSpPr txBox="1"/>
          <p:nvPr/>
        </p:nvSpPr>
        <p:spPr>
          <a:xfrm>
            <a:off x="344054" y="1877951"/>
            <a:ext cx="10804236" cy="3293209"/>
          </a:xfrm>
          <a:prstGeom prst="rect">
            <a:avLst/>
          </a:prstGeom>
          <a:noFill/>
        </p:spPr>
        <p:txBody>
          <a:bodyPr wrap="square">
            <a:spAutoFit/>
          </a:bodyPr>
          <a:lstStyle/>
          <a:p>
            <a:r>
              <a:rPr lang="en-US" sz="2800" b="1" dirty="0">
                <a:solidFill>
                  <a:schemeClr val="accent1">
                    <a:lumMod val="50000"/>
                  </a:schemeClr>
                </a:solidFill>
              </a:rPr>
              <a:t>Welcome</a:t>
            </a:r>
            <a:r>
              <a:rPr lang="en-US" dirty="0"/>
              <a:t>  to this introductory course for Amazon Web Services.</a:t>
            </a:r>
          </a:p>
          <a:p>
            <a:endParaRPr lang="en-US" dirty="0"/>
          </a:p>
          <a:p>
            <a:pPr marL="285750" indent="-285750">
              <a:buClr>
                <a:srgbClr val="C00000"/>
              </a:buClr>
              <a:buFont typeface="Arial" panose="020B0604020202020204" pitchFamily="34" charset="0"/>
              <a:buChar char="•"/>
            </a:pPr>
            <a:r>
              <a:rPr lang="en-US" dirty="0"/>
              <a:t>The purpose of this course is to provide a high level introduction to Amazon Web Services using oversimplification of concepts for the purpose of providing a frame of reference for you to move forward.</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This course is not going to teach you specifically how to use any specific AWS services and it's not going to get into any technical definitions or explanations.</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What we're going to do here is again just to provide a high level introduction and I'm going to do that by really oversimplifying a lot of the concepts that we're going to talk about just so that you can have a frame of reference to move on with.</a:t>
            </a:r>
          </a:p>
        </p:txBody>
      </p:sp>
      <p:pic>
        <p:nvPicPr>
          <p:cNvPr id="9" name="Picture 8">
            <a:extLst>
              <a:ext uri="{FF2B5EF4-FFF2-40B4-BE49-F238E27FC236}">
                <a16:creationId xmlns:a16="http://schemas.microsoft.com/office/drawing/2014/main" id="{E3BDED67-2898-4EA4-8A6E-8C230E9C9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7964" y="341056"/>
            <a:ext cx="4932362" cy="2173688"/>
          </a:xfrm>
          <a:prstGeom prst="rect">
            <a:avLst/>
          </a:prstGeom>
        </p:spPr>
      </p:pic>
    </p:spTree>
    <p:extLst>
      <p:ext uri="{BB962C8B-B14F-4D97-AF65-F5344CB8AC3E}">
        <p14:creationId xmlns:p14="http://schemas.microsoft.com/office/powerpoint/2010/main" val="2919653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1" y="1129952"/>
            <a:ext cx="1754910"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What is Cloud </a:t>
            </a:r>
          </a:p>
        </p:txBody>
      </p:sp>
      <p:sp>
        <p:nvSpPr>
          <p:cNvPr id="6" name="TextBox 5">
            <a:extLst>
              <a:ext uri="{FF2B5EF4-FFF2-40B4-BE49-F238E27FC236}">
                <a16:creationId xmlns:a16="http://schemas.microsoft.com/office/drawing/2014/main" id="{0EAE74A5-CDD9-4B94-80B8-D95882FFAE7D}"/>
              </a:ext>
            </a:extLst>
          </p:cNvPr>
          <p:cNvSpPr txBox="1"/>
          <p:nvPr/>
        </p:nvSpPr>
        <p:spPr>
          <a:xfrm>
            <a:off x="235254" y="2062509"/>
            <a:ext cx="11642709" cy="1477328"/>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Many of you are probably somewhat familiar with these icons right.</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You see them on your phone maybe you see them on your desktop </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You hear terms like iCloud or Dropbox or you hear sales pitches which is something like store your files in the cloud</a:t>
            </a:r>
          </a:p>
        </p:txBody>
      </p:sp>
      <p:sp>
        <p:nvSpPr>
          <p:cNvPr id="8" name="object 2">
            <a:extLst>
              <a:ext uri="{FF2B5EF4-FFF2-40B4-BE49-F238E27FC236}">
                <a16:creationId xmlns:a16="http://schemas.microsoft.com/office/drawing/2014/main" id="{78E9B23A-AB3D-47F3-81C6-A8E2296069A6}"/>
              </a:ext>
            </a:extLst>
          </p:cNvPr>
          <p:cNvSpPr/>
          <p:nvPr/>
        </p:nvSpPr>
        <p:spPr>
          <a:xfrm>
            <a:off x="5200074" y="3641437"/>
            <a:ext cx="6281094" cy="300140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9666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2">
            <a:extLst>
              <a:ext uri="{FF2B5EF4-FFF2-40B4-BE49-F238E27FC236}">
                <a16:creationId xmlns:a16="http://schemas.microsoft.com/office/drawing/2014/main" id="{62D1950A-B276-4B96-9877-EED68BE86F8E}"/>
              </a:ext>
            </a:extLst>
          </p:cNvPr>
          <p:cNvSpPr/>
          <p:nvPr/>
        </p:nvSpPr>
        <p:spPr>
          <a:xfrm>
            <a:off x="1371137" y="1860851"/>
            <a:ext cx="9070845" cy="4431012"/>
          </a:xfrm>
          <a:prstGeom prst="rect">
            <a:avLst/>
          </a:prstGeom>
          <a:blipFill>
            <a:blip r:embed="rId2"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E8E6475F-2697-4300-926B-0A6DE9ED8C72}"/>
              </a:ext>
            </a:extLst>
          </p:cNvPr>
          <p:cNvSpPr txBox="1"/>
          <p:nvPr/>
        </p:nvSpPr>
        <p:spPr>
          <a:xfrm>
            <a:off x="-1" y="1129952"/>
            <a:ext cx="1754910"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What is Cloud </a:t>
            </a:r>
          </a:p>
        </p:txBody>
      </p:sp>
    </p:spTree>
    <p:extLst>
      <p:ext uri="{BB962C8B-B14F-4D97-AF65-F5344CB8AC3E}">
        <p14:creationId xmlns:p14="http://schemas.microsoft.com/office/powerpoint/2010/main" val="360392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E6475F-2697-4300-926B-0A6DE9ED8C72}"/>
              </a:ext>
            </a:extLst>
          </p:cNvPr>
          <p:cNvSpPr txBox="1"/>
          <p:nvPr/>
        </p:nvSpPr>
        <p:spPr>
          <a:xfrm>
            <a:off x="-1" y="1129952"/>
            <a:ext cx="1754910"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What is Cloud </a:t>
            </a:r>
          </a:p>
        </p:txBody>
      </p:sp>
      <p:sp>
        <p:nvSpPr>
          <p:cNvPr id="8" name="TextBox 7">
            <a:extLst>
              <a:ext uri="{FF2B5EF4-FFF2-40B4-BE49-F238E27FC236}">
                <a16:creationId xmlns:a16="http://schemas.microsoft.com/office/drawing/2014/main" id="{FB0001DF-A15F-4E9F-997B-0BAFE18A7A80}"/>
              </a:ext>
            </a:extLst>
          </p:cNvPr>
          <p:cNvSpPr txBox="1"/>
          <p:nvPr/>
        </p:nvSpPr>
        <p:spPr>
          <a:xfrm>
            <a:off x="110835" y="1695611"/>
            <a:ext cx="11490037" cy="2308324"/>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Think about it really as just a computer just like a computer that you have on your desktop or your phone.</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It's just a computer that's somewhere else.</a:t>
            </a:r>
          </a:p>
          <a:p>
            <a:pPr>
              <a:buClr>
                <a:srgbClr val="C00000"/>
              </a:buClr>
            </a:pPr>
            <a:endParaRPr lang="en-US" dirty="0"/>
          </a:p>
          <a:p>
            <a:pPr marL="285750" indent="-285750">
              <a:buClr>
                <a:srgbClr val="C00000"/>
              </a:buClr>
              <a:buFont typeface="Arial" panose="020B0604020202020204" pitchFamily="34" charset="0"/>
              <a:buChar char="•"/>
            </a:pPr>
            <a:r>
              <a:rPr lang="en-US" dirty="0"/>
              <a:t>it's a computer that is somewhere else that you are in some way utilizing whether you're utilizing its </a:t>
            </a:r>
            <a:r>
              <a:rPr lang="en-US" b="1" dirty="0">
                <a:solidFill>
                  <a:srgbClr val="FF0000"/>
                </a:solidFill>
              </a:rPr>
              <a:t>storage</a:t>
            </a:r>
            <a:r>
              <a:rPr lang="en-US" dirty="0"/>
              <a:t> or its </a:t>
            </a:r>
            <a:r>
              <a:rPr lang="en-US" b="1" dirty="0">
                <a:solidFill>
                  <a:srgbClr val="FF0000"/>
                </a:solidFill>
              </a:rPr>
              <a:t>processing power</a:t>
            </a:r>
            <a:r>
              <a:rPr lang="en-US" dirty="0"/>
              <a:t>.</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You're utilizing that computer that is somewhere else in some fashion obviously using an </a:t>
            </a:r>
            <a:r>
              <a:rPr lang="en-US" b="1" dirty="0">
                <a:solidFill>
                  <a:srgbClr val="FF0000"/>
                </a:solidFill>
              </a:rPr>
              <a:t>internet connection</a:t>
            </a:r>
            <a:r>
              <a:rPr lang="en-US" dirty="0"/>
              <a:t>.</a:t>
            </a:r>
          </a:p>
        </p:txBody>
      </p:sp>
      <p:sp>
        <p:nvSpPr>
          <p:cNvPr id="9" name="object 2">
            <a:extLst>
              <a:ext uri="{FF2B5EF4-FFF2-40B4-BE49-F238E27FC236}">
                <a16:creationId xmlns:a16="http://schemas.microsoft.com/office/drawing/2014/main" id="{C0C6E3AE-505A-43B0-AA54-413FB78CDBF6}"/>
              </a:ext>
            </a:extLst>
          </p:cNvPr>
          <p:cNvSpPr/>
          <p:nvPr/>
        </p:nvSpPr>
        <p:spPr>
          <a:xfrm>
            <a:off x="2351016" y="4326551"/>
            <a:ext cx="7489968" cy="237819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5430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E6475F-2697-4300-926B-0A6DE9ED8C72}"/>
              </a:ext>
            </a:extLst>
          </p:cNvPr>
          <p:cNvSpPr txBox="1"/>
          <p:nvPr/>
        </p:nvSpPr>
        <p:spPr>
          <a:xfrm>
            <a:off x="-1" y="1129952"/>
            <a:ext cx="1754910"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What is Cloud </a:t>
            </a:r>
          </a:p>
        </p:txBody>
      </p:sp>
      <p:sp>
        <p:nvSpPr>
          <p:cNvPr id="8" name="TextBox 7">
            <a:extLst>
              <a:ext uri="{FF2B5EF4-FFF2-40B4-BE49-F238E27FC236}">
                <a16:creationId xmlns:a16="http://schemas.microsoft.com/office/drawing/2014/main" id="{FB0001DF-A15F-4E9F-997B-0BAFE18A7A80}"/>
              </a:ext>
            </a:extLst>
          </p:cNvPr>
          <p:cNvSpPr txBox="1"/>
          <p:nvPr/>
        </p:nvSpPr>
        <p:spPr>
          <a:xfrm>
            <a:off x="110835" y="1695611"/>
            <a:ext cx="11490037" cy="1200329"/>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Now in reality it's not just one single computer.</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It's more of something like this a </a:t>
            </a:r>
            <a:r>
              <a:rPr lang="en-US" b="1" dirty="0">
                <a:solidFill>
                  <a:schemeClr val="accent1">
                    <a:lumMod val="75000"/>
                  </a:schemeClr>
                </a:solidFill>
              </a:rPr>
              <a:t>data center </a:t>
            </a:r>
            <a:r>
              <a:rPr lang="en-US" dirty="0"/>
              <a:t>which you may have seen pictures of in the past where there's just rows and rows and rows of server computers that you are utilizing.</a:t>
            </a:r>
          </a:p>
        </p:txBody>
      </p:sp>
      <p:sp>
        <p:nvSpPr>
          <p:cNvPr id="7" name="object 2">
            <a:extLst>
              <a:ext uri="{FF2B5EF4-FFF2-40B4-BE49-F238E27FC236}">
                <a16:creationId xmlns:a16="http://schemas.microsoft.com/office/drawing/2014/main" id="{7099A940-6E45-41F7-9129-24D64DDCC796}"/>
              </a:ext>
            </a:extLst>
          </p:cNvPr>
          <p:cNvSpPr/>
          <p:nvPr/>
        </p:nvSpPr>
        <p:spPr>
          <a:xfrm>
            <a:off x="1293091" y="3054564"/>
            <a:ext cx="9441656" cy="329647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5507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8E6475F-2697-4300-926B-0A6DE9ED8C72}"/>
              </a:ext>
            </a:extLst>
          </p:cNvPr>
          <p:cNvSpPr txBox="1"/>
          <p:nvPr/>
        </p:nvSpPr>
        <p:spPr>
          <a:xfrm>
            <a:off x="-1" y="1129952"/>
            <a:ext cx="1754910"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What is Cloud </a:t>
            </a:r>
          </a:p>
        </p:txBody>
      </p:sp>
      <p:sp>
        <p:nvSpPr>
          <p:cNvPr id="8" name="TextBox 7">
            <a:extLst>
              <a:ext uri="{FF2B5EF4-FFF2-40B4-BE49-F238E27FC236}">
                <a16:creationId xmlns:a16="http://schemas.microsoft.com/office/drawing/2014/main" id="{FB0001DF-A15F-4E9F-997B-0BAFE18A7A80}"/>
              </a:ext>
            </a:extLst>
          </p:cNvPr>
          <p:cNvSpPr txBox="1"/>
          <p:nvPr/>
        </p:nvSpPr>
        <p:spPr>
          <a:xfrm>
            <a:off x="120071" y="1882556"/>
            <a:ext cx="11490037" cy="1477328"/>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Companies like </a:t>
            </a:r>
            <a:r>
              <a:rPr lang="en-US" b="1" dirty="0">
                <a:solidFill>
                  <a:schemeClr val="accent1">
                    <a:lumMod val="75000"/>
                  </a:schemeClr>
                </a:solidFill>
              </a:rPr>
              <a:t>iCloud Dropbox </a:t>
            </a:r>
            <a:r>
              <a:rPr lang="en-US" dirty="0"/>
              <a:t>or </a:t>
            </a:r>
            <a:r>
              <a:rPr lang="en-US" b="1" dirty="0">
                <a:solidFill>
                  <a:schemeClr val="accent1">
                    <a:lumMod val="75000"/>
                  </a:schemeClr>
                </a:solidFill>
              </a:rPr>
              <a:t>Amazon Web Services </a:t>
            </a:r>
            <a:r>
              <a:rPr lang="en-US" dirty="0"/>
              <a:t>your files or your pictures your documents whatever your story are not just going up into the cloud into this magical mystery box</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Your files are actually being stored on a server computer which is in one of these racks as they’re called in one of these data centers which now there are many of all around the world.</a:t>
            </a:r>
          </a:p>
        </p:txBody>
      </p:sp>
      <p:sp>
        <p:nvSpPr>
          <p:cNvPr id="9" name="object 2">
            <a:extLst>
              <a:ext uri="{FF2B5EF4-FFF2-40B4-BE49-F238E27FC236}">
                <a16:creationId xmlns:a16="http://schemas.microsoft.com/office/drawing/2014/main" id="{87E3C327-2072-43A1-9896-2FD6D5E4170B}"/>
              </a:ext>
            </a:extLst>
          </p:cNvPr>
          <p:cNvSpPr/>
          <p:nvPr/>
        </p:nvSpPr>
        <p:spPr>
          <a:xfrm>
            <a:off x="2183037" y="3429000"/>
            <a:ext cx="7825925" cy="3138518"/>
          </a:xfrm>
          <a:prstGeom prst="rect">
            <a:avLst/>
          </a:prstGeom>
          <a:blipFill>
            <a:blip r:embed="rId2" cstate="print"/>
            <a:stretch>
              <a:fillRect t="-13500"/>
            </a:stretch>
          </a:blipFill>
        </p:spPr>
        <p:txBody>
          <a:bodyPr wrap="square" lIns="0" tIns="0" rIns="0" bIns="0" rtlCol="0"/>
          <a:lstStyle/>
          <a:p>
            <a:endParaRPr/>
          </a:p>
        </p:txBody>
      </p:sp>
    </p:spTree>
    <p:extLst>
      <p:ext uri="{BB962C8B-B14F-4D97-AF65-F5344CB8AC3E}">
        <p14:creationId xmlns:p14="http://schemas.microsoft.com/office/powerpoint/2010/main" val="261583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7039</TotalTime>
  <Words>1463</Words>
  <Application>Microsoft Office PowerPoint</Application>
  <PresentationFormat>Widescreen</PresentationFormat>
  <Paragraphs>133</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Hamad ameer</dc:creator>
  <cp:lastModifiedBy>Hamad</cp:lastModifiedBy>
  <cp:revision>198</cp:revision>
  <dcterms:created xsi:type="dcterms:W3CDTF">2020-06-04T07:46:55Z</dcterms:created>
  <dcterms:modified xsi:type="dcterms:W3CDTF">2020-12-24T13:15:15Z</dcterms:modified>
</cp:coreProperties>
</file>